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 id="2147483810" r:id="rId2"/>
  </p:sldMasterIdLst>
  <p:notesMasterIdLst>
    <p:notesMasterId r:id="rId52"/>
  </p:notesMasterIdLst>
  <p:handoutMasterIdLst>
    <p:handoutMasterId r:id="rId53"/>
  </p:handoutMasterIdLst>
  <p:sldIdLst>
    <p:sldId id="259" r:id="rId3"/>
    <p:sldId id="264" r:id="rId4"/>
    <p:sldId id="421" r:id="rId5"/>
    <p:sldId id="414" r:id="rId6"/>
    <p:sldId id="417" r:id="rId7"/>
    <p:sldId id="431" r:id="rId8"/>
    <p:sldId id="415" r:id="rId9"/>
    <p:sldId id="422" r:id="rId10"/>
    <p:sldId id="423" r:id="rId11"/>
    <p:sldId id="416" r:id="rId12"/>
    <p:sldId id="424" r:id="rId13"/>
    <p:sldId id="432" r:id="rId14"/>
    <p:sldId id="402" r:id="rId15"/>
    <p:sldId id="425" r:id="rId16"/>
    <p:sldId id="413" r:id="rId17"/>
    <p:sldId id="426" r:id="rId18"/>
    <p:sldId id="381" r:id="rId19"/>
    <p:sldId id="428" r:id="rId20"/>
    <p:sldId id="382" r:id="rId21"/>
    <p:sldId id="384" r:id="rId22"/>
    <p:sldId id="427" r:id="rId23"/>
    <p:sldId id="436" r:id="rId24"/>
    <p:sldId id="385" r:id="rId25"/>
    <p:sldId id="429" r:id="rId26"/>
    <p:sldId id="386" r:id="rId27"/>
    <p:sldId id="430" r:id="rId28"/>
    <p:sldId id="435" r:id="rId29"/>
    <p:sldId id="433" r:id="rId30"/>
    <p:sldId id="438" r:id="rId31"/>
    <p:sldId id="439" r:id="rId32"/>
    <p:sldId id="440" r:id="rId33"/>
    <p:sldId id="434" r:id="rId34"/>
    <p:sldId id="441" r:id="rId35"/>
    <p:sldId id="443" r:id="rId36"/>
    <p:sldId id="442" r:id="rId37"/>
    <p:sldId id="444" r:id="rId38"/>
    <p:sldId id="445" r:id="rId39"/>
    <p:sldId id="446" r:id="rId40"/>
    <p:sldId id="447" r:id="rId41"/>
    <p:sldId id="450" r:id="rId42"/>
    <p:sldId id="451" r:id="rId43"/>
    <p:sldId id="458" r:id="rId44"/>
    <p:sldId id="448" r:id="rId45"/>
    <p:sldId id="452" r:id="rId46"/>
    <p:sldId id="456" r:id="rId47"/>
    <p:sldId id="455" r:id="rId48"/>
    <p:sldId id="453" r:id="rId49"/>
    <p:sldId id="454" r:id="rId50"/>
    <p:sldId id="437" r:id="rId5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7F4"/>
    <a:srgbClr val="2774AE"/>
    <a:srgbClr val="FC28FC"/>
    <a:srgbClr val="898989"/>
    <a:srgbClr val="DBE7F5"/>
    <a:srgbClr val="58595B"/>
    <a:srgbClr val="D2DDE8"/>
    <a:srgbClr val="2C75AC"/>
    <a:srgbClr val="005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1497" autoAdjust="0"/>
  </p:normalViewPr>
  <p:slideViewPr>
    <p:cSldViewPr snapToGrid="0" snapToObjects="1">
      <p:cViewPr varScale="1">
        <p:scale>
          <a:sx n="138" d="100"/>
          <a:sy n="138" d="100"/>
        </p:scale>
        <p:origin x="1464" y="168"/>
      </p:cViewPr>
      <p:guideLst/>
    </p:cSldViewPr>
  </p:slideViewPr>
  <p:notesTextViewPr>
    <p:cViewPr>
      <p:scale>
        <a:sx n="1" d="1"/>
        <a:sy n="1" d="1"/>
      </p:scale>
      <p:origin x="0" y="0"/>
    </p:cViewPr>
  </p:notesTextViewPr>
  <p:notesViewPr>
    <p:cSldViewPr snapToGrid="0" snapToObjects="1" showGuides="1">
      <p:cViewPr varScale="1">
        <p:scale>
          <a:sx n="109" d="100"/>
          <a:sy n="109" d="100"/>
        </p:scale>
        <p:origin x="431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FE8772-A332-C74F-AD00-23D5DB85E6B5}"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B3CDA7-AE1F-B443-9CC8-18CAE676597E}" type="datetimeFigureOut">
              <a:rPr lang="en-US" smtClean="0"/>
              <a:t>1/25/24</a:t>
            </a:fld>
            <a:endParaRPr lang="en-US"/>
          </a:p>
        </p:txBody>
      </p:sp>
    </p:spTree>
    <p:extLst>
      <p:ext uri="{BB962C8B-B14F-4D97-AF65-F5344CB8AC3E}">
        <p14:creationId xmlns:p14="http://schemas.microsoft.com/office/powerpoint/2010/main" val="2129902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A5E37-3A67-EE46-AE6F-745A0EEF17F3}"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D2381-FA7F-3B4F-861F-D0662239D2ED}" type="slidenum">
              <a:rPr lang="en-US" smtClean="0"/>
              <a:t>‹#›</a:t>
            </a:fld>
            <a:endParaRPr lang="en-US"/>
          </a:p>
        </p:txBody>
      </p:sp>
    </p:spTree>
    <p:extLst>
      <p:ext uri="{BB962C8B-B14F-4D97-AF65-F5344CB8AC3E}">
        <p14:creationId xmlns:p14="http://schemas.microsoft.com/office/powerpoint/2010/main" val="199642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HPM: hardware performance monitoring counter</a:t>
            </a:r>
          </a:p>
        </p:txBody>
      </p:sp>
      <p:sp>
        <p:nvSpPr>
          <p:cNvPr id="4" name="Slide Number Placeholder 3"/>
          <p:cNvSpPr>
            <a:spLocks noGrp="1"/>
          </p:cNvSpPr>
          <p:nvPr>
            <p:ph type="sldNum" sz="quarter" idx="5"/>
          </p:nvPr>
        </p:nvSpPr>
        <p:spPr/>
        <p:txBody>
          <a:bodyPr/>
          <a:lstStyle/>
          <a:p>
            <a:fld id="{D82D2381-FA7F-3B4F-861F-D0662239D2ED}" type="slidenum">
              <a:rPr lang="en-US" smtClean="0"/>
              <a:t>3</a:t>
            </a:fld>
            <a:endParaRPr lang="en-US"/>
          </a:p>
        </p:txBody>
      </p:sp>
    </p:spTree>
    <p:extLst>
      <p:ext uri="{BB962C8B-B14F-4D97-AF65-F5344CB8AC3E}">
        <p14:creationId xmlns:p14="http://schemas.microsoft.com/office/powerpoint/2010/main" val="3470999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12</a:t>
            </a:fld>
            <a:endParaRPr lang="en-US"/>
          </a:p>
        </p:txBody>
      </p:sp>
    </p:spTree>
    <p:extLst>
      <p:ext uri="{BB962C8B-B14F-4D97-AF65-F5344CB8AC3E}">
        <p14:creationId xmlns:p14="http://schemas.microsoft.com/office/powerpoint/2010/main" val="3978409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02124"/>
                </a:solidFill>
                <a:effectLst/>
                <a:latin typeface="Google Sans"/>
              </a:rPr>
              <a:t>walltime</a:t>
            </a:r>
            <a:r>
              <a:rPr lang="en-US" b="0" i="0" dirty="0">
                <a:solidFill>
                  <a:srgbClr val="202124"/>
                </a:solidFill>
                <a:effectLst/>
                <a:latin typeface="Google Sans"/>
              </a:rPr>
              <a:t> is </a:t>
            </a:r>
            <a:r>
              <a:rPr lang="en-US" b="0" i="0" dirty="0">
                <a:solidFill>
                  <a:srgbClr val="040C28"/>
                </a:solidFill>
                <a:effectLst/>
                <a:latin typeface="Google Sans"/>
              </a:rPr>
              <a:t>the actual time taken from the start of a computer program to the end</a:t>
            </a:r>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13</a:t>
            </a:fld>
            <a:endParaRPr lang="en-US"/>
          </a:p>
        </p:txBody>
      </p:sp>
    </p:spTree>
    <p:extLst>
      <p:ext uri="{BB962C8B-B14F-4D97-AF65-F5344CB8AC3E}">
        <p14:creationId xmlns:p14="http://schemas.microsoft.com/office/powerpoint/2010/main" val="1213402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14</a:t>
            </a:fld>
            <a:endParaRPr lang="en-US"/>
          </a:p>
        </p:txBody>
      </p:sp>
    </p:spTree>
    <p:extLst>
      <p:ext uri="{BB962C8B-B14F-4D97-AF65-F5344CB8AC3E}">
        <p14:creationId xmlns:p14="http://schemas.microsoft.com/office/powerpoint/2010/main" val="2896768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15</a:t>
            </a:fld>
            <a:endParaRPr lang="en-US"/>
          </a:p>
        </p:txBody>
      </p:sp>
    </p:spTree>
    <p:extLst>
      <p:ext uri="{BB962C8B-B14F-4D97-AF65-F5344CB8AC3E}">
        <p14:creationId xmlns:p14="http://schemas.microsoft.com/office/powerpoint/2010/main" val="119546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16</a:t>
            </a:fld>
            <a:endParaRPr lang="en-US"/>
          </a:p>
        </p:txBody>
      </p:sp>
    </p:spTree>
    <p:extLst>
      <p:ext uri="{BB962C8B-B14F-4D97-AF65-F5344CB8AC3E}">
        <p14:creationId xmlns:p14="http://schemas.microsoft.com/office/powerpoint/2010/main" val="881914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Zero?</a:t>
            </a:r>
          </a:p>
          <a:p>
            <a:r>
              <a:rPr lang="en-US" dirty="0"/>
              <a:t>- predominant value for comparisons and arithmetic operations</a:t>
            </a:r>
          </a:p>
          <a:p>
            <a:r>
              <a:rPr lang="en-US" dirty="0"/>
              <a:t>- simple instruction decoding when no registers is needed</a:t>
            </a:r>
          </a:p>
          <a:p>
            <a:r>
              <a:rPr lang="en-US" dirty="0"/>
              <a:t>- simple register file access logic when no register is needed</a:t>
            </a:r>
          </a:p>
        </p:txBody>
      </p:sp>
      <p:sp>
        <p:nvSpPr>
          <p:cNvPr id="4" name="Slide Number Placeholder 3"/>
          <p:cNvSpPr>
            <a:spLocks noGrp="1"/>
          </p:cNvSpPr>
          <p:nvPr>
            <p:ph type="sldNum" sz="quarter" idx="5"/>
          </p:nvPr>
        </p:nvSpPr>
        <p:spPr/>
        <p:txBody>
          <a:bodyPr/>
          <a:lstStyle/>
          <a:p>
            <a:fld id="{D82D2381-FA7F-3B4F-861F-D0662239D2ED}" type="slidenum">
              <a:rPr lang="en-US" smtClean="0"/>
              <a:t>17</a:t>
            </a:fld>
            <a:endParaRPr lang="en-US"/>
          </a:p>
        </p:txBody>
      </p:sp>
    </p:spTree>
    <p:extLst>
      <p:ext uri="{BB962C8B-B14F-4D97-AF65-F5344CB8AC3E}">
        <p14:creationId xmlns:p14="http://schemas.microsoft.com/office/powerpoint/2010/main" val="2328930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Zero?</a:t>
            </a:r>
          </a:p>
          <a:p>
            <a:r>
              <a:rPr lang="en-US" dirty="0"/>
              <a:t>- predominant value for comparisons and arithmetic operations</a:t>
            </a:r>
          </a:p>
          <a:p>
            <a:r>
              <a:rPr lang="en-US" dirty="0"/>
              <a:t>- simple instruction decoding when no registers is needed</a:t>
            </a:r>
          </a:p>
          <a:p>
            <a:r>
              <a:rPr lang="en-US" dirty="0"/>
              <a:t>- simple register file access logic when no register is needed</a:t>
            </a:r>
          </a:p>
        </p:txBody>
      </p:sp>
      <p:sp>
        <p:nvSpPr>
          <p:cNvPr id="4" name="Slide Number Placeholder 3"/>
          <p:cNvSpPr>
            <a:spLocks noGrp="1"/>
          </p:cNvSpPr>
          <p:nvPr>
            <p:ph type="sldNum" sz="quarter" idx="5"/>
          </p:nvPr>
        </p:nvSpPr>
        <p:spPr/>
        <p:txBody>
          <a:bodyPr/>
          <a:lstStyle/>
          <a:p>
            <a:fld id="{D82D2381-FA7F-3B4F-861F-D0662239D2ED}" type="slidenum">
              <a:rPr lang="en-US" smtClean="0"/>
              <a:t>18</a:t>
            </a:fld>
            <a:endParaRPr lang="en-US"/>
          </a:p>
        </p:txBody>
      </p:sp>
    </p:spTree>
    <p:extLst>
      <p:ext uri="{BB962C8B-B14F-4D97-AF65-F5344CB8AC3E}">
        <p14:creationId xmlns:p14="http://schemas.microsoft.com/office/powerpoint/2010/main" val="816346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a:t>
            </a:r>
            <a:r>
              <a:rPr lang="en-US" dirty="0"/>
              <a:t> will hold the next instruction address when calling </a:t>
            </a:r>
            <a:r>
              <a:rPr lang="en-US" dirty="0" err="1"/>
              <a:t>jal</a:t>
            </a:r>
            <a:r>
              <a:rPr lang="en-US" dirty="0"/>
              <a:t>.</a:t>
            </a:r>
          </a:p>
        </p:txBody>
      </p:sp>
      <p:sp>
        <p:nvSpPr>
          <p:cNvPr id="4" name="Slide Number Placeholder 3"/>
          <p:cNvSpPr>
            <a:spLocks noGrp="1"/>
          </p:cNvSpPr>
          <p:nvPr>
            <p:ph type="sldNum" sz="quarter" idx="5"/>
          </p:nvPr>
        </p:nvSpPr>
        <p:spPr/>
        <p:txBody>
          <a:bodyPr/>
          <a:lstStyle/>
          <a:p>
            <a:fld id="{D82D2381-FA7F-3B4F-861F-D0662239D2ED}" type="slidenum">
              <a:rPr lang="en-US" smtClean="0"/>
              <a:t>19</a:t>
            </a:fld>
            <a:endParaRPr lang="en-US"/>
          </a:p>
        </p:txBody>
      </p:sp>
    </p:spTree>
    <p:extLst>
      <p:ext uri="{BB962C8B-B14F-4D97-AF65-F5344CB8AC3E}">
        <p14:creationId xmlns:p14="http://schemas.microsoft.com/office/powerpoint/2010/main" val="3161424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20</a:t>
            </a:fld>
            <a:endParaRPr lang="en-US"/>
          </a:p>
        </p:txBody>
      </p:sp>
    </p:spTree>
    <p:extLst>
      <p:ext uri="{BB962C8B-B14F-4D97-AF65-F5344CB8AC3E}">
        <p14:creationId xmlns:p14="http://schemas.microsoft.com/office/powerpoint/2010/main" val="3129295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21</a:t>
            </a:fld>
            <a:endParaRPr lang="en-US"/>
          </a:p>
        </p:txBody>
      </p:sp>
    </p:spTree>
    <p:extLst>
      <p:ext uri="{BB962C8B-B14F-4D97-AF65-F5344CB8AC3E}">
        <p14:creationId xmlns:p14="http://schemas.microsoft.com/office/powerpoint/2010/main" val="1717273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a:t>
            </a:fld>
            <a:endParaRPr lang="en-US"/>
          </a:p>
        </p:txBody>
      </p:sp>
    </p:spTree>
    <p:extLst>
      <p:ext uri="{BB962C8B-B14F-4D97-AF65-F5344CB8AC3E}">
        <p14:creationId xmlns:p14="http://schemas.microsoft.com/office/powerpoint/2010/main" val="4077598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22</a:t>
            </a:fld>
            <a:endParaRPr lang="en-US"/>
          </a:p>
        </p:txBody>
      </p:sp>
    </p:spTree>
    <p:extLst>
      <p:ext uri="{BB962C8B-B14F-4D97-AF65-F5344CB8AC3E}">
        <p14:creationId xmlns:p14="http://schemas.microsoft.com/office/powerpoint/2010/main" val="3819414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23</a:t>
            </a:fld>
            <a:endParaRPr lang="en-US"/>
          </a:p>
        </p:txBody>
      </p:sp>
    </p:spTree>
    <p:extLst>
      <p:ext uri="{BB962C8B-B14F-4D97-AF65-F5344CB8AC3E}">
        <p14:creationId xmlns:p14="http://schemas.microsoft.com/office/powerpoint/2010/main" val="764395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24</a:t>
            </a:fld>
            <a:endParaRPr lang="en-US"/>
          </a:p>
        </p:txBody>
      </p:sp>
    </p:spTree>
    <p:extLst>
      <p:ext uri="{BB962C8B-B14F-4D97-AF65-F5344CB8AC3E}">
        <p14:creationId xmlns:p14="http://schemas.microsoft.com/office/powerpoint/2010/main" val="2014146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25</a:t>
            </a:fld>
            <a:endParaRPr lang="en-US"/>
          </a:p>
        </p:txBody>
      </p:sp>
    </p:spTree>
    <p:extLst>
      <p:ext uri="{BB962C8B-B14F-4D97-AF65-F5344CB8AC3E}">
        <p14:creationId xmlns:p14="http://schemas.microsoft.com/office/powerpoint/2010/main" val="3218173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26</a:t>
            </a:fld>
            <a:endParaRPr lang="en-US"/>
          </a:p>
        </p:txBody>
      </p:sp>
    </p:spTree>
    <p:extLst>
      <p:ext uri="{BB962C8B-B14F-4D97-AF65-F5344CB8AC3E}">
        <p14:creationId xmlns:p14="http://schemas.microsoft.com/office/powerpoint/2010/main" val="3322969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D82D2381-FA7F-3B4F-861F-D0662239D2ED}" type="slidenum">
              <a:rPr lang="en-US" smtClean="0"/>
              <a:t>27</a:t>
            </a:fld>
            <a:endParaRPr lang="en-US"/>
          </a:p>
        </p:txBody>
      </p:sp>
    </p:spTree>
    <p:extLst>
      <p:ext uri="{BB962C8B-B14F-4D97-AF65-F5344CB8AC3E}">
        <p14:creationId xmlns:p14="http://schemas.microsoft.com/office/powerpoint/2010/main" val="368572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28</a:t>
            </a:fld>
            <a:endParaRPr lang="en-US"/>
          </a:p>
        </p:txBody>
      </p:sp>
    </p:spTree>
    <p:extLst>
      <p:ext uri="{BB962C8B-B14F-4D97-AF65-F5344CB8AC3E}">
        <p14:creationId xmlns:p14="http://schemas.microsoft.com/office/powerpoint/2010/main" val="1293997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29</a:t>
            </a:fld>
            <a:endParaRPr lang="en-US"/>
          </a:p>
        </p:txBody>
      </p:sp>
    </p:spTree>
    <p:extLst>
      <p:ext uri="{BB962C8B-B14F-4D97-AF65-F5344CB8AC3E}">
        <p14:creationId xmlns:p14="http://schemas.microsoft.com/office/powerpoint/2010/main" val="2059640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30</a:t>
            </a:fld>
            <a:endParaRPr lang="en-US"/>
          </a:p>
        </p:txBody>
      </p:sp>
    </p:spTree>
    <p:extLst>
      <p:ext uri="{BB962C8B-B14F-4D97-AF65-F5344CB8AC3E}">
        <p14:creationId xmlns:p14="http://schemas.microsoft.com/office/powerpoint/2010/main" val="492181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31</a:t>
            </a:fld>
            <a:endParaRPr lang="en-US"/>
          </a:p>
        </p:txBody>
      </p:sp>
    </p:spTree>
    <p:extLst>
      <p:ext uri="{BB962C8B-B14F-4D97-AF65-F5344CB8AC3E}">
        <p14:creationId xmlns:p14="http://schemas.microsoft.com/office/powerpoint/2010/main" val="214629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5</a:t>
            </a:fld>
            <a:endParaRPr lang="en-US"/>
          </a:p>
        </p:txBody>
      </p:sp>
    </p:spTree>
    <p:extLst>
      <p:ext uri="{BB962C8B-B14F-4D97-AF65-F5344CB8AC3E}">
        <p14:creationId xmlns:p14="http://schemas.microsoft.com/office/powerpoint/2010/main" val="3777595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random addressable memory</a:t>
            </a:r>
          </a:p>
        </p:txBody>
      </p:sp>
      <p:sp>
        <p:nvSpPr>
          <p:cNvPr id="4" name="Slide Number Placeholder 3"/>
          <p:cNvSpPr>
            <a:spLocks noGrp="1"/>
          </p:cNvSpPr>
          <p:nvPr>
            <p:ph type="sldNum" sz="quarter" idx="5"/>
          </p:nvPr>
        </p:nvSpPr>
        <p:spPr/>
        <p:txBody>
          <a:bodyPr/>
          <a:lstStyle/>
          <a:p>
            <a:fld id="{D82D2381-FA7F-3B4F-861F-D0662239D2ED}" type="slidenum">
              <a:rPr lang="en-US" smtClean="0"/>
              <a:t>32</a:t>
            </a:fld>
            <a:endParaRPr lang="en-US"/>
          </a:p>
        </p:txBody>
      </p:sp>
    </p:spTree>
    <p:extLst>
      <p:ext uri="{BB962C8B-B14F-4D97-AF65-F5344CB8AC3E}">
        <p14:creationId xmlns:p14="http://schemas.microsoft.com/office/powerpoint/2010/main" val="2533355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33</a:t>
            </a:fld>
            <a:endParaRPr lang="en-US"/>
          </a:p>
        </p:txBody>
      </p:sp>
    </p:spTree>
    <p:extLst>
      <p:ext uri="{BB962C8B-B14F-4D97-AF65-F5344CB8AC3E}">
        <p14:creationId xmlns:p14="http://schemas.microsoft.com/office/powerpoint/2010/main" val="2692296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Signal is stronger at the output of D-flip-flop</a:t>
            </a:r>
          </a:p>
        </p:txBody>
      </p:sp>
      <p:sp>
        <p:nvSpPr>
          <p:cNvPr id="4" name="Slide Number Placeholder 3"/>
          <p:cNvSpPr>
            <a:spLocks noGrp="1"/>
          </p:cNvSpPr>
          <p:nvPr>
            <p:ph type="sldNum" sz="quarter" idx="5"/>
          </p:nvPr>
        </p:nvSpPr>
        <p:spPr/>
        <p:txBody>
          <a:bodyPr/>
          <a:lstStyle/>
          <a:p>
            <a:fld id="{D82D2381-FA7F-3B4F-861F-D0662239D2ED}" type="slidenum">
              <a:rPr lang="en-US" smtClean="0"/>
              <a:t>34</a:t>
            </a:fld>
            <a:endParaRPr lang="en-US"/>
          </a:p>
        </p:txBody>
      </p:sp>
    </p:spTree>
    <p:extLst>
      <p:ext uri="{BB962C8B-B14F-4D97-AF65-F5344CB8AC3E}">
        <p14:creationId xmlns:p14="http://schemas.microsoft.com/office/powerpoint/2010/main" val="4271181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35</a:t>
            </a:fld>
            <a:endParaRPr lang="en-US"/>
          </a:p>
        </p:txBody>
      </p:sp>
    </p:spTree>
    <p:extLst>
      <p:ext uri="{BB962C8B-B14F-4D97-AF65-F5344CB8AC3E}">
        <p14:creationId xmlns:p14="http://schemas.microsoft.com/office/powerpoint/2010/main" val="3819913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36</a:t>
            </a:fld>
            <a:endParaRPr lang="en-US"/>
          </a:p>
        </p:txBody>
      </p:sp>
    </p:spTree>
    <p:extLst>
      <p:ext uri="{BB962C8B-B14F-4D97-AF65-F5344CB8AC3E}">
        <p14:creationId xmlns:p14="http://schemas.microsoft.com/office/powerpoint/2010/main" val="1131965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37</a:t>
            </a:fld>
            <a:endParaRPr lang="en-US"/>
          </a:p>
        </p:txBody>
      </p:sp>
    </p:spTree>
    <p:extLst>
      <p:ext uri="{BB962C8B-B14F-4D97-AF65-F5344CB8AC3E}">
        <p14:creationId xmlns:p14="http://schemas.microsoft.com/office/powerpoint/2010/main" val="2243402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38</a:t>
            </a:fld>
            <a:endParaRPr lang="en-US"/>
          </a:p>
        </p:txBody>
      </p:sp>
    </p:spTree>
    <p:extLst>
      <p:ext uri="{BB962C8B-B14F-4D97-AF65-F5344CB8AC3E}">
        <p14:creationId xmlns:p14="http://schemas.microsoft.com/office/powerpoint/2010/main" val="3609090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39</a:t>
            </a:fld>
            <a:endParaRPr lang="en-US"/>
          </a:p>
        </p:txBody>
      </p:sp>
    </p:spTree>
    <p:extLst>
      <p:ext uri="{BB962C8B-B14F-4D97-AF65-F5344CB8AC3E}">
        <p14:creationId xmlns:p14="http://schemas.microsoft.com/office/powerpoint/2010/main" val="2992321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40</a:t>
            </a:fld>
            <a:endParaRPr lang="en-US"/>
          </a:p>
        </p:txBody>
      </p:sp>
    </p:spTree>
    <p:extLst>
      <p:ext uri="{BB962C8B-B14F-4D97-AF65-F5344CB8AC3E}">
        <p14:creationId xmlns:p14="http://schemas.microsoft.com/office/powerpoint/2010/main" val="313767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41</a:t>
            </a:fld>
            <a:endParaRPr lang="en-US"/>
          </a:p>
        </p:txBody>
      </p:sp>
    </p:spTree>
    <p:extLst>
      <p:ext uri="{BB962C8B-B14F-4D97-AF65-F5344CB8AC3E}">
        <p14:creationId xmlns:p14="http://schemas.microsoft.com/office/powerpoint/2010/main" val="3200119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Reserving the bit simplifies the hardware decoding of the CSR address and enables the hardware to perform privileged detection in parallel.</a:t>
            </a:r>
          </a:p>
        </p:txBody>
      </p:sp>
      <p:sp>
        <p:nvSpPr>
          <p:cNvPr id="4" name="Slide Number Placeholder 3"/>
          <p:cNvSpPr>
            <a:spLocks noGrp="1"/>
          </p:cNvSpPr>
          <p:nvPr>
            <p:ph type="sldNum" sz="quarter" idx="5"/>
          </p:nvPr>
        </p:nvSpPr>
        <p:spPr/>
        <p:txBody>
          <a:bodyPr/>
          <a:lstStyle/>
          <a:p>
            <a:fld id="{D82D2381-FA7F-3B4F-861F-D0662239D2ED}" type="slidenum">
              <a:rPr lang="en-US" smtClean="0"/>
              <a:t>6</a:t>
            </a:fld>
            <a:endParaRPr lang="en-US"/>
          </a:p>
        </p:txBody>
      </p:sp>
    </p:spTree>
    <p:extLst>
      <p:ext uri="{BB962C8B-B14F-4D97-AF65-F5344CB8AC3E}">
        <p14:creationId xmlns:p14="http://schemas.microsoft.com/office/powerpoint/2010/main" val="2423700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42</a:t>
            </a:fld>
            <a:endParaRPr lang="en-US"/>
          </a:p>
        </p:txBody>
      </p:sp>
    </p:spTree>
    <p:extLst>
      <p:ext uri="{BB962C8B-B14F-4D97-AF65-F5344CB8AC3E}">
        <p14:creationId xmlns:p14="http://schemas.microsoft.com/office/powerpoint/2010/main" val="9055565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43</a:t>
            </a:fld>
            <a:endParaRPr lang="en-US"/>
          </a:p>
        </p:txBody>
      </p:sp>
    </p:spTree>
    <p:extLst>
      <p:ext uri="{BB962C8B-B14F-4D97-AF65-F5344CB8AC3E}">
        <p14:creationId xmlns:p14="http://schemas.microsoft.com/office/powerpoint/2010/main" val="2530073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44</a:t>
            </a:fld>
            <a:endParaRPr lang="en-US"/>
          </a:p>
        </p:txBody>
      </p:sp>
    </p:spTree>
    <p:extLst>
      <p:ext uri="{BB962C8B-B14F-4D97-AF65-F5344CB8AC3E}">
        <p14:creationId xmlns:p14="http://schemas.microsoft.com/office/powerpoint/2010/main" val="407163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45</a:t>
            </a:fld>
            <a:endParaRPr lang="en-US"/>
          </a:p>
        </p:txBody>
      </p:sp>
    </p:spTree>
    <p:extLst>
      <p:ext uri="{BB962C8B-B14F-4D97-AF65-F5344CB8AC3E}">
        <p14:creationId xmlns:p14="http://schemas.microsoft.com/office/powerpoint/2010/main" val="2742413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46</a:t>
            </a:fld>
            <a:endParaRPr lang="en-US"/>
          </a:p>
        </p:txBody>
      </p:sp>
    </p:spTree>
    <p:extLst>
      <p:ext uri="{BB962C8B-B14F-4D97-AF65-F5344CB8AC3E}">
        <p14:creationId xmlns:p14="http://schemas.microsoft.com/office/powerpoint/2010/main" val="2484764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47</a:t>
            </a:fld>
            <a:endParaRPr lang="en-US"/>
          </a:p>
        </p:txBody>
      </p:sp>
    </p:spTree>
    <p:extLst>
      <p:ext uri="{BB962C8B-B14F-4D97-AF65-F5344CB8AC3E}">
        <p14:creationId xmlns:p14="http://schemas.microsoft.com/office/powerpoint/2010/main" val="2054981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48</a:t>
            </a:fld>
            <a:endParaRPr lang="en-US"/>
          </a:p>
        </p:txBody>
      </p:sp>
    </p:spTree>
    <p:extLst>
      <p:ext uri="{BB962C8B-B14F-4D97-AF65-F5344CB8AC3E}">
        <p14:creationId xmlns:p14="http://schemas.microsoft.com/office/powerpoint/2010/main" val="4042771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7</a:t>
            </a:fld>
            <a:endParaRPr lang="en-US"/>
          </a:p>
        </p:txBody>
      </p:sp>
    </p:spTree>
    <p:extLst>
      <p:ext uri="{BB962C8B-B14F-4D97-AF65-F5344CB8AC3E}">
        <p14:creationId xmlns:p14="http://schemas.microsoft.com/office/powerpoint/2010/main" val="2029703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8</a:t>
            </a:fld>
            <a:endParaRPr lang="en-US"/>
          </a:p>
        </p:txBody>
      </p:sp>
    </p:spTree>
    <p:extLst>
      <p:ext uri="{BB962C8B-B14F-4D97-AF65-F5344CB8AC3E}">
        <p14:creationId xmlns:p14="http://schemas.microsoft.com/office/powerpoint/2010/main" val="3872811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9</a:t>
            </a:fld>
            <a:endParaRPr lang="en-US"/>
          </a:p>
        </p:txBody>
      </p:sp>
    </p:spTree>
    <p:extLst>
      <p:ext uri="{BB962C8B-B14F-4D97-AF65-F5344CB8AC3E}">
        <p14:creationId xmlns:p14="http://schemas.microsoft.com/office/powerpoint/2010/main" val="3055424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10</a:t>
            </a:fld>
            <a:endParaRPr lang="en-US"/>
          </a:p>
        </p:txBody>
      </p:sp>
    </p:spTree>
    <p:extLst>
      <p:ext uri="{BB962C8B-B14F-4D97-AF65-F5344CB8AC3E}">
        <p14:creationId xmlns:p14="http://schemas.microsoft.com/office/powerpoint/2010/main" val="393240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11</a:t>
            </a:fld>
            <a:endParaRPr lang="en-US"/>
          </a:p>
        </p:txBody>
      </p:sp>
    </p:spTree>
    <p:extLst>
      <p:ext uri="{BB962C8B-B14F-4D97-AF65-F5344CB8AC3E}">
        <p14:creationId xmlns:p14="http://schemas.microsoft.com/office/powerpoint/2010/main" val="2698020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65760"/>
          </a:xfrm>
          <a:prstGeom prst="rect">
            <a:avLst/>
          </a:prstGeom>
        </p:spPr>
        <p:txBody>
          <a:bodyPr/>
          <a:lstStyle/>
          <a:p>
            <a:fld id="{12331DAD-76C8-D143-940A-1249F810C751}" type="datetime4">
              <a:rPr lang="en-US" smtClean="0"/>
              <a:t>January 25, 2024</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5" name="Background">
            <a:extLst>
              <a:ext uri="{FF2B5EF4-FFF2-40B4-BE49-F238E27FC236}">
                <a16:creationId xmlns:a16="http://schemas.microsoft.com/office/drawing/2014/main" id="{4C1E4286-FD2F-814C-A4E5-B50094C0B6DB}"/>
              </a:ext>
            </a:extLst>
          </p:cNvPr>
          <p:cNvSpPr>
            <a:spLocks noChangeAspect="1"/>
          </p:cNvSpPr>
          <p:nvPr/>
        </p:nvSpPr>
        <p:spPr>
          <a:xfrm>
            <a:off x="0" y="0"/>
            <a:ext cx="9144000" cy="5151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640080" y="4663376"/>
            <a:ext cx="1726178" cy="167097"/>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r>
              <a:rPr lang="en-US" sz="12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640080" y="4480496"/>
            <a:ext cx="1188720" cy="167097"/>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r>
              <a:rPr lang="en-US" sz="1200" dirty="0">
                <a:solidFill>
                  <a:srgbClr val="58595B"/>
                </a:solidFill>
                <a:latin typeface="Helvetica" pitchFamily="2" charset="0"/>
              </a:rPr>
              <a:t>Presenter Name</a:t>
            </a:r>
          </a:p>
        </p:txBody>
      </p:sp>
      <p:sp>
        <p:nvSpPr>
          <p:cNvPr id="15" name="Header rule">
            <a:extLst>
              <a:ext uri="{FF2B5EF4-FFF2-40B4-BE49-F238E27FC236}">
                <a16:creationId xmlns:a16="http://schemas.microsoft.com/office/drawing/2014/main" id="{9D6D4E19-3FBE-DF40-B8C1-98D35A8D9F51}"/>
              </a:ext>
            </a:extLst>
          </p:cNvPr>
          <p:cNvSpPr/>
          <p:nvPr/>
        </p:nvSpPr>
        <p:spPr>
          <a:xfrm>
            <a:off x="640080" y="301752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7" name="Header rule">
            <a:extLst>
              <a:ext uri="{FF2B5EF4-FFF2-40B4-BE49-F238E27FC236}">
                <a16:creationId xmlns:a16="http://schemas.microsoft.com/office/drawing/2014/main" id="{09B1960F-507A-E84C-8B64-1891B754A975}"/>
              </a:ext>
            </a:extLst>
          </p:cNvPr>
          <p:cNvSpPr/>
          <p:nvPr/>
        </p:nvSpPr>
        <p:spPr>
          <a:xfrm>
            <a:off x="640080" y="182880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pic>
        <p:nvPicPr>
          <p:cNvPr id="3" name="logo lockup" hidden="1">
            <a:extLst>
              <a:ext uri="{FF2B5EF4-FFF2-40B4-BE49-F238E27FC236}">
                <a16:creationId xmlns:a16="http://schemas.microsoft.com/office/drawing/2014/main" id="{A0682890-AF0C-4247-AD31-1CB6F62F7850}"/>
              </a:ext>
            </a:extLst>
          </p:cNvPr>
          <p:cNvPicPr>
            <a:picLocks noChangeAspect="1"/>
          </p:cNvPicPr>
          <p:nvPr/>
        </p:nvPicPr>
        <p:blipFill>
          <a:blip r:embed="rId2"/>
          <a:stretch>
            <a:fillRect/>
          </a:stretch>
        </p:blipFill>
        <p:spPr>
          <a:xfrm>
            <a:off x="640080" y="473625"/>
            <a:ext cx="3429000" cy="381000"/>
          </a:xfrm>
          <a:prstGeom prst="rect">
            <a:avLst/>
          </a:prstGeom>
        </p:spPr>
      </p:pic>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647698" y="476251"/>
            <a:ext cx="5564638" cy="1031639"/>
          </a:xfrm>
          <a:prstGeom prst="rect">
            <a:avLst/>
          </a:prstGeom>
        </p:spPr>
        <p:txBody>
          <a:bodyPr wrap="square" lIns="0" tIns="0" rIns="0" anchor="t" anchorCtr="0">
            <a:noAutofit/>
          </a:bodyPr>
          <a:lstStyle>
            <a:lvl1pPr marL="0" indent="0" algn="l">
              <a:buNone/>
              <a:defRPr sz="1000"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12" name="TextBox 11" hidden="1">
            <a:extLst>
              <a:ext uri="{FF2B5EF4-FFF2-40B4-BE49-F238E27FC236}">
                <a16:creationId xmlns:a16="http://schemas.microsoft.com/office/drawing/2014/main" id="{992A067E-6CB9-C14C-9A18-33F98E6EF3A7}"/>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2" name="TextBox 1">
            <a:extLst>
              <a:ext uri="{FF2B5EF4-FFF2-40B4-BE49-F238E27FC236}">
                <a16:creationId xmlns:a16="http://schemas.microsoft.com/office/drawing/2014/main" id="{E2AB141D-50D8-B545-AC99-DA856384CC5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640080" y="1892808"/>
            <a:ext cx="7772400" cy="1102546"/>
          </a:xfrm>
          <a:prstGeom prst="rect">
            <a:avLst/>
          </a:prstGeom>
        </p:spPr>
        <p:txBody>
          <a:bodyPr wrap="square" anchor="ctr" anchorCtr="0">
            <a:spAutoFit/>
          </a:bodyPr>
          <a:lstStyle>
            <a:lvl1pPr marL="0" indent="0">
              <a:buNone/>
              <a:defRPr sz="3600" b="1">
                <a:latin typeface="+mj-lt"/>
              </a:defRPr>
            </a:lvl1pPr>
            <a:lvl2pPr marL="0" indent="0">
              <a:buFont typeface="Arial" panose="020B0604020202020204" pitchFamily="34" charset="0"/>
              <a:buNone/>
              <a:defRPr sz="3600" b="1">
                <a:latin typeface="+mj-lt"/>
              </a:defRPr>
            </a:lvl2pPr>
            <a:lvl3pPr marL="363474" indent="0">
              <a:buNone/>
              <a:defRPr sz="3600" b="1">
                <a:latin typeface="+mj-lt"/>
              </a:defRPr>
            </a:lvl3pPr>
            <a:lvl4pPr marL="0" indent="0">
              <a:buNone/>
              <a:defRPr sz="3600" b="1">
                <a:latin typeface="+mj-lt"/>
              </a:defRPr>
            </a:lvl4pPr>
            <a:lvl5pPr marL="0" indent="0">
              <a:buNone/>
              <a:defRPr sz="3600" b="1">
                <a:latin typeface="+mj-lt"/>
              </a:defRPr>
            </a:lvl5pPr>
          </a:lstStyle>
          <a:p>
            <a:pPr lvl="0"/>
            <a:r>
              <a:rPr lang="en-US" dirty="0"/>
              <a:t>Presentation Opener Title</a:t>
            </a:r>
          </a:p>
          <a:p>
            <a:pPr lvl="0"/>
            <a:r>
              <a:rPr lang="en-US" dirty="0"/>
              <a:t>Goes Here</a:t>
            </a:r>
          </a:p>
        </p:txBody>
      </p:sp>
      <p:sp>
        <p:nvSpPr>
          <p:cNvPr id="19" name="TextBox 18" hidden="1">
            <a:extLst>
              <a:ext uri="{FF2B5EF4-FFF2-40B4-BE49-F238E27FC236}">
                <a16:creationId xmlns:a16="http://schemas.microsoft.com/office/drawing/2014/main" id="{DAEABCCE-008D-444A-9E36-5D3414A07090}"/>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20" name="TextBox 19">
            <a:extLst>
              <a:ext uri="{FF2B5EF4-FFF2-40B4-BE49-F238E27FC236}">
                <a16:creationId xmlns:a16="http://schemas.microsoft.com/office/drawing/2014/main" id="{7B98486D-C649-D848-B5F6-E86CD533633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167777195"/>
      </p:ext>
    </p:extLst>
  </p:cSld>
  <p:clrMapOvr>
    <a:masterClrMapping/>
  </p:clrMapOvr>
  <p:extLst>
    <p:ext uri="{DCECCB84-F9BA-43D5-87BE-67443E8EF086}">
      <p15:sldGuideLst xmlns:p15="http://schemas.microsoft.com/office/powerpoint/2012/main">
        <p15:guide id="5" orient="horz" pos="300">
          <p15:clr>
            <a:srgbClr val="FBAE40"/>
          </p15:clr>
        </p15:guide>
        <p15:guide id="6" orient="horz" pos="540">
          <p15:clr>
            <a:srgbClr val="FBAE40"/>
          </p15:clr>
        </p15:guide>
        <p15:guide id="7"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header w/two captioned images caption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a:xfrm>
            <a:off x="8686800" y="4754880"/>
            <a:ext cx="457200" cy="365760"/>
          </a:xfrm>
        </p:spPr>
        <p:txBody>
          <a:body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735DA87-8D0D-5646-9263-BA8534F57B0F}"/>
              </a:ext>
            </a:extLst>
          </p:cNvPr>
          <p:cNvSpPr/>
          <p:nvPr/>
        </p:nvSpPr>
        <p:spPr>
          <a:xfrm>
            <a:off x="0" y="0"/>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CD6FC555-1AA9-E647-94A1-A53C5C1DD7CF}"/>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Small Header w/two captioned images</a:t>
            </a:r>
          </a:p>
        </p:txBody>
      </p:sp>
      <p:sp>
        <p:nvSpPr>
          <p:cNvPr id="6" name="Header rule">
            <a:extLst>
              <a:ext uri="{FF2B5EF4-FFF2-40B4-BE49-F238E27FC236}">
                <a16:creationId xmlns:a16="http://schemas.microsoft.com/office/drawing/2014/main" id="{A64E2F76-6F70-6E41-8E67-76251B3CBB36}"/>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9" name="Text Placeholder 8">
            <a:extLst>
              <a:ext uri="{FF2B5EF4-FFF2-40B4-BE49-F238E27FC236}">
                <a16:creationId xmlns:a16="http://schemas.microsoft.com/office/drawing/2014/main" id="{8D21123F-3052-7448-8323-EBC781A2C598}"/>
              </a:ext>
            </a:extLst>
          </p:cNvPr>
          <p:cNvSpPr>
            <a:spLocks noGrp="1"/>
          </p:cNvSpPr>
          <p:nvPr>
            <p:ph type="body" sz="quarter" idx="24" hasCustomPrompt="1"/>
          </p:nvPr>
        </p:nvSpPr>
        <p:spPr>
          <a:xfrm>
            <a:off x="639950"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1" name="Rectangle 10">
            <a:extLst>
              <a:ext uri="{FF2B5EF4-FFF2-40B4-BE49-F238E27FC236}">
                <a16:creationId xmlns:a16="http://schemas.microsoft.com/office/drawing/2014/main" id="{15ECEDA9-F4E9-D546-AADD-9E9431B373F9}"/>
              </a:ext>
            </a:extLst>
          </p:cNvPr>
          <p:cNvSpPr/>
          <p:nvPr/>
        </p:nvSpPr>
        <p:spPr>
          <a:xfrm>
            <a:off x="0" y="0"/>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0B111C0-E62E-C246-80CF-91DB63D57A70}"/>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Small Header w/two captioned images</a:t>
            </a:r>
          </a:p>
        </p:txBody>
      </p:sp>
      <p:sp>
        <p:nvSpPr>
          <p:cNvPr id="13" name="Header rule">
            <a:extLst>
              <a:ext uri="{FF2B5EF4-FFF2-40B4-BE49-F238E27FC236}">
                <a16:creationId xmlns:a16="http://schemas.microsoft.com/office/drawing/2014/main" id="{89329647-72E2-B74F-AFC5-F88F766072F0}"/>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10" name="Picture Placeholder 2">
            <a:extLst>
              <a:ext uri="{FF2B5EF4-FFF2-40B4-BE49-F238E27FC236}">
                <a16:creationId xmlns:a16="http://schemas.microsoft.com/office/drawing/2014/main" id="{3B0E2BCC-7E9A-8848-B8C5-2789C328FDF4}"/>
              </a:ext>
            </a:extLst>
          </p:cNvPr>
          <p:cNvSpPr>
            <a:spLocks noGrp="1"/>
          </p:cNvSpPr>
          <p:nvPr>
            <p:ph type="pic" sz="quarter" idx="23"/>
          </p:nvPr>
        </p:nvSpPr>
        <p:spPr>
          <a:xfrm>
            <a:off x="639951"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B9DA235E-5166-4A4E-85BC-FDE49E99E6E3}"/>
              </a:ext>
            </a:extLst>
          </p:cNvPr>
          <p:cNvSpPr>
            <a:spLocks noGrp="1"/>
          </p:cNvSpPr>
          <p:nvPr>
            <p:ph type="body" sz="quarter" idx="25" hasCustomPrompt="1"/>
          </p:nvPr>
        </p:nvSpPr>
        <p:spPr>
          <a:xfrm>
            <a:off x="4663439"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7" name="Picture Placeholder 2">
            <a:extLst>
              <a:ext uri="{FF2B5EF4-FFF2-40B4-BE49-F238E27FC236}">
                <a16:creationId xmlns:a16="http://schemas.microsoft.com/office/drawing/2014/main" id="{2298A9C0-48AD-FD43-A59A-12E1524D052B}"/>
              </a:ext>
            </a:extLst>
          </p:cNvPr>
          <p:cNvSpPr>
            <a:spLocks noGrp="1"/>
          </p:cNvSpPr>
          <p:nvPr>
            <p:ph type="pic" sz="quarter" idx="26"/>
          </p:nvPr>
        </p:nvSpPr>
        <p:spPr>
          <a:xfrm>
            <a:off x="4663440"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Tree>
    <p:extLst>
      <p:ext uri="{BB962C8B-B14F-4D97-AF65-F5344CB8AC3E}">
        <p14:creationId xmlns:p14="http://schemas.microsoft.com/office/powerpoint/2010/main" val="233576871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188720"/>
            <a:ext cx="2468880"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188720"/>
            <a:ext cx="2468880" cy="205740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188720"/>
            <a:ext cx="2468880" cy="205740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94709349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3657600"/>
            <a:ext cx="7772400" cy="640080"/>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188720"/>
            <a:ext cx="7772400" cy="242316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3079666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ader w/video">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1828800" y="1188720"/>
            <a:ext cx="5486400" cy="301752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62323931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1554480"/>
            <a:ext cx="2743200" cy="1005840"/>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188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188720"/>
            <a:ext cx="5029200" cy="28346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 and copy</a:t>
            </a:r>
          </a:p>
        </p:txBody>
      </p:sp>
    </p:spTree>
    <p:extLst>
      <p:ext uri="{BB962C8B-B14F-4D97-AF65-F5344CB8AC3E}">
        <p14:creationId xmlns:p14="http://schemas.microsoft.com/office/powerpoint/2010/main" val="17414745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w/white background">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1"/>
            <a:ext cx="9144000" cy="459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6" name="Title 3" hidden="1">
            <a:extLst>
              <a:ext uri="{FF2B5EF4-FFF2-40B4-BE49-F238E27FC236}">
                <a16:creationId xmlns:a16="http://schemas.microsoft.com/office/drawing/2014/main" id="{47BA5E82-2DE4-214E-A6B1-6C2A16953F79}"/>
              </a:ext>
            </a:extLst>
          </p:cNvPr>
          <p:cNvSpPr txBox="1">
            <a:spLocks/>
          </p:cNvSpPr>
          <p:nvPr/>
        </p:nvSpPr>
        <p:spPr>
          <a:xfrm>
            <a:off x="1371600" y="1371600"/>
            <a:ext cx="6400800" cy="1846659"/>
          </a:xfrm>
          <a:prstGeom prst="rect">
            <a:avLst/>
          </a:prstGeom>
          <a:solidFill>
            <a:schemeClr val="bg1"/>
          </a:solidFill>
        </p:spPr>
        <p:txBody>
          <a:bodyPr vert="horz" wrap="square" lIns="0" tIns="0" rIns="0" bIns="0" rtlCol="0" anchor="ctr" anchorCtr="1">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spcBef>
                <a:spcPts val="0"/>
              </a:spcBef>
            </a:pPr>
            <a:r>
              <a:rPr lang="en-US" sz="4000" b="0" i="0" dirty="0">
                <a:solidFill>
                  <a:srgbClr val="2774AE"/>
                </a:solidFill>
                <a:latin typeface="Helvetica Regular" pitchFamily="2" charset="0"/>
              </a:rPr>
              <a:t>Lorem ipsum dolor sit </a:t>
            </a:r>
            <a:r>
              <a:rPr lang="en-US" sz="4000" b="0" i="0" dirty="0" err="1">
                <a:solidFill>
                  <a:srgbClr val="2774AE"/>
                </a:solidFill>
                <a:latin typeface="Helvetica Regular" pitchFamily="2" charset="0"/>
              </a:rPr>
              <a:t>amet</a:t>
            </a:r>
            <a:r>
              <a:rPr lang="en-US" sz="4000" b="0" i="0" dirty="0">
                <a:solidFill>
                  <a:srgbClr val="2774AE"/>
                </a:solidFill>
                <a:latin typeface="Helvetica Regular" pitchFamily="2" charset="0"/>
              </a:rPr>
              <a:t> ex </a:t>
            </a:r>
            <a:r>
              <a:rPr lang="en-US" sz="4000" b="0" i="0" dirty="0" err="1">
                <a:solidFill>
                  <a:srgbClr val="2774AE"/>
                </a:solidFill>
                <a:latin typeface="Helvetica Regular" pitchFamily="2" charset="0"/>
              </a:rPr>
              <a:t>eum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reque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graece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nam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harum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vonsequat</a:t>
            </a:r>
            <a:endParaRPr lang="en-US" sz="4000" b="0" i="0" dirty="0">
              <a:solidFill>
                <a:srgbClr val="2774AE"/>
              </a:solidFill>
              <a:latin typeface="Helvetica Regular" pitchFamily="2" charset="0"/>
            </a:endParaRPr>
          </a:p>
        </p:txBody>
      </p:sp>
      <p:sp>
        <p:nvSpPr>
          <p:cNvPr id="4" name="Text Placeholder 3">
            <a:extLst>
              <a:ext uri="{FF2B5EF4-FFF2-40B4-BE49-F238E27FC236}">
                <a16:creationId xmlns:a16="http://schemas.microsoft.com/office/drawing/2014/main" id="{9D1F839A-7F1F-7444-AF82-48ECCE4F3858}"/>
              </a:ext>
            </a:extLst>
          </p:cNvPr>
          <p:cNvSpPr>
            <a:spLocks noGrp="1"/>
          </p:cNvSpPr>
          <p:nvPr>
            <p:ph type="body" sz="quarter" idx="21" hasCustomPrompt="1"/>
          </p:nvPr>
        </p:nvSpPr>
        <p:spPr>
          <a:xfrm>
            <a:off x="1371600" y="1371600"/>
            <a:ext cx="6400800" cy="1665071"/>
          </a:xfrm>
        </p:spPr>
        <p:txBody>
          <a:bodyPr anchor="ctr" anchorCtr="0"/>
          <a:lstStyle>
            <a:lvl1pPr marL="0" indent="0" algn="ctr">
              <a:buNone/>
              <a:defRPr sz="4000">
                <a:solidFill>
                  <a:srgbClr val="2774AE"/>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41781128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173671867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extBox 2">
            <a:extLst>
              <a:ext uri="{FF2B5EF4-FFF2-40B4-BE49-F238E27FC236}">
                <a16:creationId xmlns:a16="http://schemas.microsoft.com/office/drawing/2014/main" id="{5F64B9DE-6557-C54A-BF36-8E798604EA3F}"/>
              </a:ext>
            </a:extLst>
          </p:cNvPr>
          <p:cNvSpPr txBox="1"/>
          <p:nvPr/>
        </p:nvSpPr>
        <p:spPr>
          <a:xfrm>
            <a:off x="640080" y="1874520"/>
            <a:ext cx="7772400" cy="553998"/>
          </a:xfrm>
          <a:prstGeom prst="rect">
            <a:avLst/>
          </a:prstGeom>
          <a:noFill/>
        </p:spPr>
        <p:txBody>
          <a:bodyPr wrap="square" lIns="0" tIns="0" rIns="0" bIns="0" rtlCol="0" anchor="b" anchorCtr="0">
            <a:spAutoFit/>
          </a:bodyPr>
          <a:lstStyle/>
          <a:p>
            <a:pPr algn="ctr"/>
            <a:r>
              <a:rPr lang="en-US" sz="3600" b="1" i="0" baseline="0" dirty="0">
                <a:solidFill>
                  <a:srgbClr val="58595B"/>
                </a:solidFill>
                <a:latin typeface="Helvetica" pitchFamily="2" charset="0"/>
              </a:rPr>
              <a:t>Q&amp;A</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extLst>
              <p:ext uri="{D42A27DB-BD31-4B8C-83A1-F6EECF244321}">
                <p14:modId xmlns:p14="http://schemas.microsoft.com/office/powerpoint/2010/main" val="42495035"/>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extLst>
              <p:ext uri="{D42A27DB-BD31-4B8C-83A1-F6EECF244321}">
                <p14:modId xmlns:p14="http://schemas.microsoft.com/office/powerpoint/2010/main" val="239366619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Tree>
    <p:extLst>
      <p:ext uri="{BB962C8B-B14F-4D97-AF65-F5344CB8AC3E}">
        <p14:creationId xmlns:p14="http://schemas.microsoft.com/office/powerpoint/2010/main" val="36190825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2" name="Picture 1"/>
          <p:cNvPicPr>
            <a:picLocks noChangeAspect="1"/>
          </p:cNvPicPr>
          <p:nvPr userDrawn="1"/>
        </p:nvPicPr>
        <p:blipFill>
          <a:blip r:embed="rId2"/>
          <a:stretch>
            <a:fillRect/>
          </a:stretch>
        </p:blipFill>
        <p:spPr>
          <a:xfrm>
            <a:off x="2281646" y="2282017"/>
            <a:ext cx="4580708" cy="57946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371600" y="1407743"/>
            <a:ext cx="6400800" cy="1665071"/>
          </a:xfrm>
          <a:prstGeom prst="rect">
            <a:avLst/>
          </a:prstGeom>
        </p:spPr>
        <p:txBody>
          <a:bodyPr lIns="0" tIns="0" rIns="0" bIns="0" anchor="ctr" anchorCtr="0">
            <a:spAutoFit/>
          </a:bodyPr>
          <a:lstStyle>
            <a:lvl1pPr marL="0" indent="0" algn="ctr">
              <a:buNone/>
              <a:defRPr sz="4000">
                <a:solidFill>
                  <a:schemeClr val="bg1"/>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8983776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311396038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DF2C5F55-93C0-9344-9E3D-94935F3D2760}"/>
              </a:ext>
            </a:extLst>
          </p:cNvPr>
          <p:cNvSpPr>
            <a:spLocks noGrp="1"/>
          </p:cNvSpPr>
          <p:nvPr>
            <p:ph type="body" sz="quarter" idx="20" hasCustomPrompt="1"/>
          </p:nvPr>
        </p:nvSpPr>
        <p:spPr>
          <a:xfrm>
            <a:off x="640079" y="2651760"/>
            <a:ext cx="7772400" cy="274320"/>
          </a:xfrm>
          <a:prstGeom prst="rect">
            <a:avLst/>
          </a:prstGeom>
        </p:spPr>
        <p:txBody>
          <a:bodyPr>
            <a:spAutoFit/>
          </a:bodyPr>
          <a:lstStyle>
            <a:lvl1pPr marL="0" indent="0">
              <a:buFontTx/>
              <a:buNone/>
              <a:defRPr sz="1600" b="1" i="0" cap="all" baseline="0">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9" name="Table 8" hidden="1">
            <a:extLst>
              <a:ext uri="{FF2B5EF4-FFF2-40B4-BE49-F238E27FC236}">
                <a16:creationId xmlns:a16="http://schemas.microsoft.com/office/drawing/2014/main" id="{D23CA481-98CA-0745-833B-EFD0DBCDDA4E}"/>
              </a:ext>
            </a:extLst>
          </p:cNvPr>
          <p:cNvGraphicFramePr>
            <a:graphicFrameLocks noGrp="1"/>
          </p:cNvGraphicFramePr>
          <p:nvPr>
            <p:extLst>
              <p:ext uri="{D42A27DB-BD31-4B8C-83A1-F6EECF244321}">
                <p14:modId xmlns:p14="http://schemas.microsoft.com/office/powerpoint/2010/main" val="3279498072"/>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2" name="Table 11" hidden="1">
            <a:extLst>
              <a:ext uri="{FF2B5EF4-FFF2-40B4-BE49-F238E27FC236}">
                <a16:creationId xmlns:a16="http://schemas.microsoft.com/office/drawing/2014/main" id="{EF7DC21F-99F8-4F48-9203-63793CFF7D9C}"/>
              </a:ext>
            </a:extLst>
          </p:cNvPr>
          <p:cNvGraphicFramePr>
            <a:graphicFrameLocks noGrp="1"/>
          </p:cNvGraphicFramePr>
          <p:nvPr>
            <p:extLst>
              <p:ext uri="{D42A27DB-BD31-4B8C-83A1-F6EECF244321}">
                <p14:modId xmlns:p14="http://schemas.microsoft.com/office/powerpoint/2010/main" val="408398643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4"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640080" y="1897130"/>
            <a:ext cx="7772400" cy="498598"/>
          </a:xfrm>
          <a:prstGeom prst="rect">
            <a:avLst/>
          </a:prstGeom>
        </p:spPr>
        <p:txBody>
          <a:bodyPr wrap="square" anchor="ctr" anchorCtr="0">
            <a:spAutoFit/>
          </a:bodyPr>
          <a:lstStyle>
            <a:lvl1pPr marL="0" indent="0">
              <a:buNone/>
              <a:defRPr sz="3600" b="1">
                <a:latin typeface="+mj-lt"/>
              </a:defRPr>
            </a:lvl1pPr>
            <a:lvl2pPr marL="0" indent="0">
              <a:buFont typeface="Arial" panose="020B0604020202020204" pitchFamily="34" charset="0"/>
              <a:buNone/>
              <a:defRPr sz="3600" b="1">
                <a:latin typeface="+mj-lt"/>
              </a:defRPr>
            </a:lvl2pPr>
            <a:lvl3pPr marL="363474" indent="0">
              <a:buNone/>
              <a:defRPr sz="3600" b="1">
                <a:latin typeface="+mj-lt"/>
              </a:defRPr>
            </a:lvl3pPr>
            <a:lvl4pPr marL="0" indent="0">
              <a:buNone/>
              <a:defRPr sz="3600" b="1">
                <a:latin typeface="+mj-lt"/>
              </a:defRPr>
            </a:lvl4pPr>
            <a:lvl5pPr marL="0" indent="0">
              <a:buNone/>
              <a:defRPr sz="3600" b="1">
                <a:latin typeface="+mj-lt"/>
              </a:defRPr>
            </a:lvl5pPr>
          </a:lstStyle>
          <a:p>
            <a:pPr lvl="0"/>
            <a:r>
              <a:rPr lang="en-US"/>
              <a:t>Section Divider</a:t>
            </a:r>
            <a:endParaRPr lang="en-US" dirty="0"/>
          </a:p>
        </p:txBody>
      </p:sp>
    </p:spTree>
    <p:extLst>
      <p:ext uri="{BB962C8B-B14F-4D97-AF65-F5344CB8AC3E}">
        <p14:creationId xmlns:p14="http://schemas.microsoft.com/office/powerpoint/2010/main" val="215678567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a:xfrm>
            <a:off x="640077" y="367401"/>
            <a:ext cx="7772400" cy="389979"/>
          </a:xfrm>
        </p:spPr>
        <p:txBody>
          <a:bodyPr anchor="b" anchorCtr="0"/>
          <a:lstStyle/>
          <a:p>
            <a:r>
              <a:rPr lang="en-US" dirty="0"/>
              <a:t>Header w/copy</a:t>
            </a:r>
          </a:p>
        </p:txBody>
      </p:sp>
    </p:spTree>
    <p:extLst>
      <p:ext uri="{BB962C8B-B14F-4D97-AF65-F5344CB8AC3E}">
        <p14:creationId xmlns:p14="http://schemas.microsoft.com/office/powerpoint/2010/main" val="414783277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FEB3799F-3DE7-0C45-B34C-091D879B69B2}"/>
              </a:ext>
            </a:extLst>
          </p:cNvPr>
          <p:cNvSpPr>
            <a:spLocks noGrp="1"/>
          </p:cNvSpPr>
          <p:nvPr>
            <p:ph type="body" sz="quarter" idx="21" hasCustomPrompt="1"/>
          </p:nvPr>
        </p:nvSpPr>
        <p:spPr>
          <a:xfrm>
            <a:off x="1097281" y="2286000"/>
            <a:ext cx="6858000" cy="388889"/>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31053518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802737949"/>
      </p:ext>
    </p:extLst>
  </p:cSld>
  <p:clrMapOvr>
    <a:masterClrMapping/>
  </p:clrMapOvr>
  <p:extLst>
    <p:ext uri="{DCECCB84-F9BA-43D5-87BE-67443E8EF086}">
      <p15:sldGuideLst xmlns:p15="http://schemas.microsoft.com/office/powerpoint/2012/main">
        <p15:guide id="1" pos="2880">
          <p15:clr>
            <a:srgbClr val="FBAE40"/>
          </p15:clr>
        </p15:guide>
        <p15:guide id="2" pos="30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188720"/>
            <a:ext cx="6400800" cy="3108960"/>
          </a:xfrm>
          <a:prstGeom prst="rect">
            <a:avLst/>
          </a:prstGeom>
          <a:solidFill>
            <a:srgbClr val="DBE7F5"/>
          </a:solidFill>
        </p:spPr>
        <p:txBody>
          <a:bodyPr anchor="t" anchorCtr="1"/>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188720"/>
            <a:ext cx="946991" cy="1354217"/>
          </a:xfrm>
          <a:prstGeom prst="rect">
            <a:avLst/>
          </a:prstGeom>
        </p:spPr>
        <p:txBody>
          <a:bodyPr wrap="square" lIns="0">
            <a:spAutoFit/>
          </a:bodyPr>
          <a:lstStyle>
            <a:lvl1pPr marL="0" indent="0" algn="l">
              <a:lnSpc>
                <a:spcPct val="100000"/>
              </a:lnSpc>
              <a:buNone/>
              <a:defRPr sz="800" b="0">
                <a:solidFill>
                  <a:srgbClr val="FC28FC"/>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the custom table. If you’re not sure you’ll need this table, we recommend HIDING the slide temporarily instead of deleting it. Once deleted, the custom table can be recovered from the master source file. </a:t>
            </a:r>
          </a:p>
        </p:txBody>
      </p:sp>
    </p:spTree>
    <p:extLst>
      <p:ext uri="{BB962C8B-B14F-4D97-AF65-F5344CB8AC3E}">
        <p14:creationId xmlns:p14="http://schemas.microsoft.com/office/powerpoint/2010/main" val="25398422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1554480"/>
            <a:ext cx="3840478" cy="1205209"/>
          </a:xfrm>
          <a:prstGeom prst="rect">
            <a:avLst/>
          </a:prstGeom>
        </p:spPr>
        <p:txBody>
          <a:bodyPr l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1999" y="1188720"/>
            <a:ext cx="3840479" cy="215444"/>
          </a:xfrm>
          <a:prstGeom prst="rect">
            <a:avLst/>
          </a:prstGeom>
        </p:spPr>
        <p:txBody>
          <a:bodyPr lIns="365760" rIns="0">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3822431351"/>
      </p:ext>
    </p:extLst>
  </p:cSld>
  <p:clrMapOvr>
    <a:masterClrMapping/>
  </p:clrMapOvr>
  <p:extLst>
    <p:ext uri="{DCECCB84-F9BA-43D5-87BE-67443E8EF086}">
      <p15:sldGuideLst xmlns:p15="http://schemas.microsoft.com/office/powerpoint/2012/main">
        <p15:guide id="1" pos="2880">
          <p15:clr>
            <a:srgbClr val="FBAE40"/>
          </p15:clr>
        </p15:guide>
        <p15:guide id="2" pos="3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79" y="1554480"/>
            <a:ext cx="3840480" cy="1205209"/>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0" y="1188720"/>
            <a:ext cx="3840479" cy="219456"/>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40724290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wo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13" name="Picture Placeholder 2">
            <a:extLst>
              <a:ext uri="{FF2B5EF4-FFF2-40B4-BE49-F238E27FC236}">
                <a16:creationId xmlns:a16="http://schemas.microsoft.com/office/drawing/2014/main" id="{9C652879-E485-9847-B5DA-F17C66D89A13}"/>
              </a:ext>
            </a:extLst>
          </p:cNvPr>
          <p:cNvSpPr>
            <a:spLocks noGrp="1"/>
          </p:cNvSpPr>
          <p:nvPr>
            <p:ph type="pic" sz="quarter" idx="29"/>
          </p:nvPr>
        </p:nvSpPr>
        <p:spPr>
          <a:xfrm>
            <a:off x="4663440"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4" name="Text Placeholder 19">
            <a:extLst>
              <a:ext uri="{FF2B5EF4-FFF2-40B4-BE49-F238E27FC236}">
                <a16:creationId xmlns:a16="http://schemas.microsoft.com/office/drawing/2014/main" id="{3075D6A2-6D65-FC47-AC64-35561CC02CFD}"/>
              </a:ext>
            </a:extLst>
          </p:cNvPr>
          <p:cNvSpPr>
            <a:spLocks noGrp="1"/>
          </p:cNvSpPr>
          <p:nvPr>
            <p:ph type="body" sz="quarter" idx="30" hasCustomPrompt="1"/>
          </p:nvPr>
        </p:nvSpPr>
        <p:spPr>
          <a:xfrm>
            <a:off x="466344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88372541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Brand logo">
            <a:extLst>
              <a:ext uri="{FF2B5EF4-FFF2-40B4-BE49-F238E27FC236}">
                <a16:creationId xmlns:a16="http://schemas.microsoft.com/office/drawing/2014/main" id="{B905BEBE-FC81-0D47-9AF4-9E365522863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2900" y="4616606"/>
            <a:ext cx="1372689" cy="265966"/>
          </a:xfrm>
          <a:prstGeom prst="rect">
            <a:avLst/>
          </a:prstGeom>
        </p:spPr>
      </p:pic>
      <p:sp>
        <p:nvSpPr>
          <p:cNvPr id="17" name="Header rule">
            <a:extLst>
              <a:ext uri="{FF2B5EF4-FFF2-40B4-BE49-F238E27FC236}">
                <a16:creationId xmlns:a16="http://schemas.microsoft.com/office/drawing/2014/main" id="{98E6E0B5-9270-574F-A10E-09DA8982DB02}"/>
              </a:ext>
            </a:extLst>
          </p:cNvPr>
          <p:cNvSpPr/>
          <p:nvPr/>
        </p:nvSpPr>
        <p:spPr>
          <a:xfrm>
            <a:off x="640080" y="821642"/>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367401"/>
            <a:ext cx="7772400" cy="389979"/>
          </a:xfrm>
          <a:prstGeom prst="rect">
            <a:avLst/>
          </a:prstGeom>
        </p:spPr>
        <p:txBody>
          <a:bodyPr vert="horz" wrap="square" lIns="0" tIns="0" rIns="0" bIns="0" rtlCol="0" anchor="b" anchorCtr="0">
            <a:spAutoFit/>
          </a:bodyPr>
          <a:lstStyle/>
          <a:p>
            <a:r>
              <a:rPr lang="en-US" dirty="0"/>
              <a:t>Click to edit Master title</a:t>
            </a:r>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686800" y="4754880"/>
            <a:ext cx="457200" cy="365760"/>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883B9C53-1485-764E-86F1-EF642FC86547}"/>
              </a:ext>
            </a:extLst>
          </p:cNvPr>
          <p:cNvSpPr>
            <a:spLocks noGrp="1"/>
          </p:cNvSpPr>
          <p:nvPr>
            <p:ph type="body" idx="1"/>
          </p:nvPr>
        </p:nvSpPr>
        <p:spPr>
          <a:xfrm>
            <a:off x="1097280" y="1188720"/>
            <a:ext cx="7315199" cy="1175771"/>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186469"/>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8" r:id="rId13"/>
    <p:sldLayoutId id="2147483825" r:id="rId14"/>
    <p:sldLayoutId id="2147483826" r:id="rId15"/>
    <p:sldLayoutId id="2147483827" r:id="rId16"/>
    <p:sldLayoutId id="2147483829" r:id="rId17"/>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0"/>
            <a:ext cx="9144000" cy="5136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685800" y="356673"/>
          <a:ext cx="7772400" cy="458139"/>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458139">
                <a:tc>
                  <a:txBody>
                    <a:bodyPr/>
                    <a:lstStyle/>
                    <a:p>
                      <a:pPr>
                        <a:lnSpc>
                          <a:spcPct val="100000"/>
                        </a:lnSpc>
                      </a:pPr>
                      <a:r>
                        <a:rPr lang="en-US" sz="2800" b="0" i="0" dirty="0">
                          <a:ln>
                            <a:noFill/>
                          </a:ln>
                          <a:solidFill>
                            <a:srgbClr val="58595B"/>
                          </a:solidFill>
                          <a:latin typeface="Helvetica Regular" pitchFamily="2" charset="0"/>
                          <a:cs typeface="Arial" panose="020B0604020202020204" pitchFamily="34" charset="0"/>
                        </a:rPr>
                        <a:t>Preferred Header Size</a:t>
                      </a:r>
                      <a:endParaRPr lang="en-US" sz="2800" b="0" i="0" dirty="0">
                        <a:ln>
                          <a:noFill/>
                        </a:ln>
                        <a:latin typeface="Helvetica Regular" pitchFamily="2" charset="0"/>
                      </a:endParaRPr>
                    </a:p>
                  </a:txBody>
                  <a:tcPr marL="0" marR="0" marT="0" marB="1828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4614411"/>
            <a:ext cx="1375528" cy="280937"/>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8686800" y="4754880"/>
            <a:ext cx="457200" cy="381643"/>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216462480"/>
      </p:ext>
    </p:extLst>
  </p:cSld>
  <p:clrMap bg1="lt1" tx1="dk1" bg2="lt2" tx2="dk2" accent1="accent1" accent2="accent2" accent3="accent3" accent4="accent4" accent5="accent5" accent6="accent6" hlink="hlink" folHlink="folHlink"/>
  <p:sldLayoutIdLst>
    <p:sldLayoutId id="2147483811" r:id="rId1"/>
  </p:sldLayoutIdLst>
  <p:hf hdr="0" ftr="0"/>
  <p:txStyles>
    <p:titleStyle>
      <a:lvl1pPr algn="l" defTabSz="685800" rtl="0" eaLnBrk="1" latinLnBrk="0" hangingPunct="1">
        <a:lnSpc>
          <a:spcPct val="90000"/>
        </a:lnSpc>
        <a:spcBef>
          <a:spcPct val="0"/>
        </a:spcBef>
        <a:buNone/>
        <a:defRPr sz="2800" b="1" i="0" kern="120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rgbClr val="58595B"/>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14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EE1D15-EA9A-FA4A-BE1F-2B9CAA596498}"/>
              </a:ext>
            </a:extLst>
          </p:cNvPr>
          <p:cNvSpPr>
            <a:spLocks noGrp="1"/>
          </p:cNvSpPr>
          <p:nvPr>
            <p:ph sz="quarter" idx="22"/>
          </p:nvPr>
        </p:nvSpPr>
        <p:spPr>
          <a:xfrm>
            <a:off x="640080" y="4664274"/>
            <a:ext cx="1714380" cy="166199"/>
          </a:xfrm>
        </p:spPr>
        <p:txBody>
          <a:bodyPr/>
          <a:lstStyle/>
          <a:p>
            <a:r>
              <a:rPr lang="en-US" dirty="0"/>
              <a:t>UCLA Computer Science</a:t>
            </a:r>
          </a:p>
        </p:txBody>
      </p:sp>
      <p:sp>
        <p:nvSpPr>
          <p:cNvPr id="11" name="Content Placeholder 10">
            <a:extLst>
              <a:ext uri="{FF2B5EF4-FFF2-40B4-BE49-F238E27FC236}">
                <a16:creationId xmlns:a16="http://schemas.microsoft.com/office/drawing/2014/main" id="{5B4A7A6C-6FF2-5644-AE82-53B6FDD0682B}"/>
              </a:ext>
            </a:extLst>
          </p:cNvPr>
          <p:cNvSpPr>
            <a:spLocks noGrp="1"/>
          </p:cNvSpPr>
          <p:nvPr>
            <p:ph sz="quarter" idx="23"/>
          </p:nvPr>
        </p:nvSpPr>
        <p:spPr>
          <a:xfrm>
            <a:off x="640080" y="4481394"/>
            <a:ext cx="758990" cy="166199"/>
          </a:xfrm>
        </p:spPr>
        <p:txBody>
          <a:bodyPr/>
          <a:lstStyle/>
          <a:p>
            <a:r>
              <a:rPr lang="en-US" dirty="0"/>
              <a:t>Blaise Tine</a:t>
            </a:r>
          </a:p>
        </p:txBody>
      </p:sp>
      <p:pic>
        <p:nvPicPr>
          <p:cNvPr id="2" name="Picture Placeholder 1"/>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647700" y="481154"/>
            <a:ext cx="1992372" cy="386035"/>
          </a:xfrm>
        </p:spPr>
      </p:pic>
      <p:sp>
        <p:nvSpPr>
          <p:cNvPr id="10" name="Text Placeholder 9">
            <a:extLst>
              <a:ext uri="{FF2B5EF4-FFF2-40B4-BE49-F238E27FC236}">
                <a16:creationId xmlns:a16="http://schemas.microsoft.com/office/drawing/2014/main" id="{BBEAB19E-9D7C-FF4A-8C05-58A45714A95F}"/>
              </a:ext>
            </a:extLst>
          </p:cNvPr>
          <p:cNvSpPr>
            <a:spLocks noGrp="1"/>
          </p:cNvSpPr>
          <p:nvPr>
            <p:ph type="body" sz="quarter" idx="31"/>
          </p:nvPr>
        </p:nvSpPr>
        <p:spPr>
          <a:xfrm>
            <a:off x="640080" y="1894187"/>
            <a:ext cx="7772400" cy="1099788"/>
          </a:xfrm>
        </p:spPr>
        <p:txBody>
          <a:bodyPr/>
          <a:lstStyle/>
          <a:p>
            <a:pPr algn="ctr"/>
            <a:r>
              <a:rPr lang="en-US" dirty="0"/>
              <a:t>CS-M151B</a:t>
            </a:r>
          </a:p>
          <a:p>
            <a:pPr algn="ctr"/>
            <a:r>
              <a:rPr lang="en-US" dirty="0"/>
              <a:t> Computer Systems Architecture</a:t>
            </a:r>
          </a:p>
        </p:txBody>
      </p:sp>
    </p:spTree>
    <p:extLst>
      <p:ext uri="{BB962C8B-B14F-4D97-AF65-F5344CB8AC3E}">
        <p14:creationId xmlns:p14="http://schemas.microsoft.com/office/powerpoint/2010/main" val="922789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6465725" cy="1179810"/>
          </a:xfrm>
        </p:spPr>
        <p:txBody>
          <a:bodyPr/>
          <a:lstStyle/>
          <a:p>
            <a:pPr marL="285750" indent="-285750">
              <a:buFont typeface="Arial" panose="020B0604020202020204" pitchFamily="34" charset="0"/>
              <a:buChar char="•"/>
            </a:pPr>
            <a:r>
              <a:rPr lang="en-US" b="1" dirty="0"/>
              <a:t>Machine-level: </a:t>
            </a:r>
            <a:r>
              <a:rPr lang="en-US" dirty="0"/>
              <a:t>Machine-level CSRs are accessible from machine mode, which is the most privileged mode of operation. These registers are used for controlling low-level, sensitive aspects of the hardware, such as interrupt handling, exception handling, and access to physical memory.</a:t>
            </a:r>
          </a:p>
          <a:p>
            <a:pPr marL="285750" indent="-285750">
              <a:buFont typeface="Arial" panose="020B0604020202020204" pitchFamily="34" charset="0"/>
              <a:buChar char="•"/>
            </a:pPr>
            <a:r>
              <a:rPr lang="en-US" dirty="0"/>
              <a:t>Note: default level for low-level embedded CPUs</a:t>
            </a:r>
          </a:p>
        </p:txBody>
      </p:sp>
      <p:sp>
        <p:nvSpPr>
          <p:cNvPr id="4" name="Slide Number Placeholder 3"/>
          <p:cNvSpPr>
            <a:spLocks noGrp="1"/>
          </p:cNvSpPr>
          <p:nvPr>
            <p:ph type="sldNum" sz="quarter" idx="19"/>
          </p:nvPr>
        </p:nvSpPr>
        <p:spPr/>
        <p:txBody>
          <a:bodyPr/>
          <a:lstStyle/>
          <a:p>
            <a:fld id="{B6238B5B-F19C-E947-A0BC-87BD7983F871}" type="slidenum">
              <a:rPr lang="en-US" smtClean="0"/>
              <a:pPr/>
              <a:t>10</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spTree>
    <p:extLst>
      <p:ext uri="{BB962C8B-B14F-4D97-AF65-F5344CB8AC3E}">
        <p14:creationId xmlns:p14="http://schemas.microsoft.com/office/powerpoint/2010/main" val="3992678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6465725" cy="2021066"/>
          </a:xfrm>
        </p:spPr>
        <p:txBody>
          <a:bodyPr/>
          <a:lstStyle/>
          <a:p>
            <a:r>
              <a:rPr lang="en-US" b="1" dirty="0"/>
              <a:t>How is the privilege level set/modified?</a:t>
            </a:r>
          </a:p>
          <a:p>
            <a:pPr marL="285750" indent="-285750">
              <a:buFont typeface="Arial" panose="020B0604020202020204" pitchFamily="34" charset="0"/>
              <a:buChar char="•"/>
            </a:pPr>
            <a:r>
              <a:rPr lang="en-US" dirty="0"/>
              <a:t>CPU starts at machine level (M)</a:t>
            </a:r>
          </a:p>
          <a:p>
            <a:pPr marL="285750" indent="-285750">
              <a:buFont typeface="Arial" panose="020B0604020202020204" pitchFamily="34" charset="0"/>
              <a:buChar char="•"/>
            </a:pPr>
            <a:r>
              <a:rPr lang="en-US" dirty="0"/>
              <a:t>S/W can use CSR </a:t>
            </a:r>
            <a:r>
              <a:rPr lang="en-US" dirty="0" err="1"/>
              <a:t>mstatus</a:t>
            </a:r>
            <a:r>
              <a:rPr lang="en-US" dirty="0"/>
              <a:t> to lower the privilege level</a:t>
            </a:r>
          </a:p>
          <a:p>
            <a:pPr marL="285750" indent="-285750">
              <a:buFont typeface="Arial" panose="020B0604020202020204" pitchFamily="34" charset="0"/>
              <a:buChar char="•"/>
            </a:pPr>
            <a:r>
              <a:rPr lang="en-US" dirty="0"/>
              <a:t>CPU can use exception handling to increase the privilege level</a:t>
            </a:r>
          </a:p>
          <a:p>
            <a:pPr marL="285750" indent="-285750">
              <a:buFont typeface="Arial" panose="020B0604020202020204" pitchFamily="34" charset="0"/>
              <a:buChar char="•"/>
            </a:pPr>
            <a:r>
              <a:rPr lang="en-US" dirty="0"/>
              <a:t>RISC-V </a:t>
            </a:r>
            <a:r>
              <a:rPr lang="en-US" dirty="0" err="1"/>
              <a:t>mret</a:t>
            </a:r>
            <a:r>
              <a:rPr lang="en-US" dirty="0"/>
              <a:t>, </a:t>
            </a:r>
            <a:r>
              <a:rPr lang="en-US" dirty="0" err="1"/>
              <a:t>sret</a:t>
            </a:r>
            <a:r>
              <a:rPr lang="en-US" dirty="0"/>
              <a:t>, </a:t>
            </a:r>
            <a:r>
              <a:rPr lang="en-US" dirty="0" err="1"/>
              <a:t>uret</a:t>
            </a:r>
            <a:r>
              <a:rPr lang="en-US" dirty="0"/>
              <a:t> are system return instructions for switching back to previous privilege level after exception handling.</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11</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spTree>
    <p:extLst>
      <p:ext uri="{BB962C8B-B14F-4D97-AF65-F5344CB8AC3E}">
        <p14:creationId xmlns:p14="http://schemas.microsoft.com/office/powerpoint/2010/main" val="650143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6465725" cy="964367"/>
          </a:xfrm>
        </p:spPr>
        <p:txBody>
          <a:bodyPr/>
          <a:lstStyle/>
          <a:p>
            <a:r>
              <a:rPr lang="en-US" b="1" dirty="0"/>
              <a:t>How is the privilege level enforced?</a:t>
            </a:r>
          </a:p>
          <a:p>
            <a:pPr marL="285750" indent="-285750">
              <a:buFont typeface="Arial" panose="020B0604020202020204" pitchFamily="34" charset="0"/>
              <a:buChar char="•"/>
            </a:pPr>
            <a:r>
              <a:rPr lang="en-US" dirty="0"/>
              <a:t>If software running at a lower privilege level attempts to execute a privileged instruction, or a protected address space, or privileged interrupt, the processor will raise an exception</a:t>
            </a:r>
          </a:p>
        </p:txBody>
      </p:sp>
      <p:sp>
        <p:nvSpPr>
          <p:cNvPr id="4" name="Slide Number Placeholder 3"/>
          <p:cNvSpPr>
            <a:spLocks noGrp="1"/>
          </p:cNvSpPr>
          <p:nvPr>
            <p:ph type="sldNum" sz="quarter" idx="19"/>
          </p:nvPr>
        </p:nvSpPr>
        <p:spPr/>
        <p:txBody>
          <a:bodyPr/>
          <a:lstStyle/>
          <a:p>
            <a:fld id="{B6238B5B-F19C-E947-A0BC-87BD7983F871}" type="slidenum">
              <a:rPr lang="en-US" smtClean="0"/>
              <a:pPr/>
              <a:t>12</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spTree>
    <p:extLst>
      <p:ext uri="{BB962C8B-B14F-4D97-AF65-F5344CB8AC3E}">
        <p14:creationId xmlns:p14="http://schemas.microsoft.com/office/powerpoint/2010/main" val="3333583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1514261"/>
          </a:xfrm>
        </p:spPr>
        <p:txBody>
          <a:bodyPr/>
          <a:lstStyle/>
          <a:p>
            <a:pPr marL="285750" indent="-285750">
              <a:buFont typeface="Arial" panose="020B0604020202020204" pitchFamily="34" charset="0"/>
              <a:buChar char="•"/>
            </a:pPr>
            <a:r>
              <a:rPr lang="en-US" b="1" dirty="0"/>
              <a:t>Timers and counters</a:t>
            </a:r>
          </a:p>
          <a:p>
            <a:pPr marL="733806" lvl="1" indent="-285750"/>
            <a:r>
              <a:rPr lang="en-US" b="1" dirty="0"/>
              <a:t>64-bit registers</a:t>
            </a:r>
          </a:p>
          <a:p>
            <a:pPr marL="733806" lvl="1" indent="-285750"/>
            <a:r>
              <a:rPr lang="en-US" b="1" dirty="0"/>
              <a:t>RD_CYCLE: total cycle time</a:t>
            </a:r>
          </a:p>
          <a:p>
            <a:pPr marL="733806" lvl="1" indent="-285750"/>
            <a:r>
              <a:rPr lang="en-US" b="1" dirty="0"/>
              <a:t>RD_TIME: wall-clock time</a:t>
            </a:r>
          </a:p>
          <a:p>
            <a:pPr marL="733806" lvl="1" indent="-285750"/>
            <a:r>
              <a:rPr lang="en-US" b="1" dirty="0"/>
              <a:t>RD_INSTRET: total instructions</a:t>
            </a:r>
          </a:p>
          <a:p>
            <a:pPr marL="285750" indent="-285750"/>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13</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pic>
        <p:nvPicPr>
          <p:cNvPr id="6" name="Picture 5" descr="A screenshot of a computer&#10;&#10;Description automatically generated">
            <a:extLst>
              <a:ext uri="{FF2B5EF4-FFF2-40B4-BE49-F238E27FC236}">
                <a16:creationId xmlns:a16="http://schemas.microsoft.com/office/drawing/2014/main" id="{421062B0-BD49-E3EB-FF18-92AE941B51EB}"/>
              </a:ext>
            </a:extLst>
          </p:cNvPr>
          <p:cNvPicPr>
            <a:picLocks noChangeAspect="1"/>
          </p:cNvPicPr>
          <p:nvPr/>
        </p:nvPicPr>
        <p:blipFill>
          <a:blip r:embed="rId3"/>
          <a:stretch>
            <a:fillRect/>
          </a:stretch>
        </p:blipFill>
        <p:spPr>
          <a:xfrm>
            <a:off x="1304141" y="3121383"/>
            <a:ext cx="6267016" cy="1266534"/>
          </a:xfrm>
          <a:prstGeom prst="rect">
            <a:avLst/>
          </a:prstGeom>
        </p:spPr>
      </p:pic>
    </p:spTree>
    <p:extLst>
      <p:ext uri="{BB962C8B-B14F-4D97-AF65-F5344CB8AC3E}">
        <p14:creationId xmlns:p14="http://schemas.microsoft.com/office/powerpoint/2010/main" val="458832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1931811"/>
          </a:xfrm>
        </p:spPr>
        <p:txBody>
          <a:bodyPr/>
          <a:lstStyle/>
          <a:p>
            <a:pPr marL="285750" indent="-285750">
              <a:buFont typeface="Arial" panose="020B0604020202020204" pitchFamily="34" charset="0"/>
              <a:buChar char="•"/>
            </a:pPr>
            <a:r>
              <a:rPr lang="en-US" b="1" dirty="0"/>
              <a:t>Timers and counters</a:t>
            </a:r>
          </a:p>
          <a:p>
            <a:pPr marL="733806" lvl="1" indent="-285750"/>
            <a:r>
              <a:rPr lang="en-US" b="1" dirty="0"/>
              <a:t>How to read RD_CYCLE on 32-bit machine?</a:t>
            </a:r>
          </a:p>
          <a:p>
            <a:pPr marL="733806" lvl="1" indent="-285750"/>
            <a:r>
              <a:rPr lang="en-US" b="1" dirty="0"/>
              <a:t>Why could this be challenging?</a:t>
            </a:r>
          </a:p>
          <a:p>
            <a:pPr marL="1008126" lvl="2" indent="-285750"/>
            <a:r>
              <a:rPr lang="en-US" b="1" dirty="0"/>
              <a:t>Counter 32-bit overflow</a:t>
            </a:r>
          </a:p>
          <a:p>
            <a:pPr marL="733806" lvl="1" indent="-285750"/>
            <a:r>
              <a:rPr lang="en-US" b="1" dirty="0"/>
              <a:t>Solution</a:t>
            </a:r>
          </a:p>
          <a:p>
            <a:pPr marL="1008126" lvl="2" indent="-285750"/>
            <a:r>
              <a:rPr lang="en-US" b="1" dirty="0"/>
              <a:t>Read Low 32-bit</a:t>
            </a:r>
          </a:p>
          <a:p>
            <a:pPr marL="1008126" lvl="2" indent="-285750"/>
            <a:r>
              <a:rPr lang="en-US" b="1" dirty="0"/>
              <a:t>Read high 32-bit</a:t>
            </a:r>
          </a:p>
          <a:p>
            <a:pPr marL="733806" lvl="1" indent="-285750"/>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14</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spTree>
    <p:extLst>
      <p:ext uri="{BB962C8B-B14F-4D97-AF65-F5344CB8AC3E}">
        <p14:creationId xmlns:p14="http://schemas.microsoft.com/office/powerpoint/2010/main" val="147526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2077492"/>
          </a:xfrm>
        </p:spPr>
        <p:txBody>
          <a:bodyPr/>
          <a:lstStyle/>
          <a:p>
            <a:pPr marL="285750" indent="-285750">
              <a:buFont typeface="Arial" panose="020B0604020202020204" pitchFamily="34" charset="0"/>
              <a:buChar char="•"/>
            </a:pPr>
            <a:r>
              <a:rPr lang="en-US" b="1" dirty="0"/>
              <a:t>Assembly code</a:t>
            </a:r>
          </a:p>
          <a:p>
            <a:pPr marL="733806" lvl="1" indent="-285750"/>
            <a:r>
              <a:rPr lang="en-US" dirty="0" err="1"/>
              <a:t>csrrs</a:t>
            </a:r>
            <a:r>
              <a:rPr lang="en-US" dirty="0"/>
              <a:t> x2, cycle, x0</a:t>
            </a:r>
          </a:p>
          <a:p>
            <a:pPr marL="733806" lvl="1" indent="-285750"/>
            <a:r>
              <a:rPr lang="en-US" dirty="0" err="1"/>
              <a:t>csrrs</a:t>
            </a:r>
            <a:r>
              <a:rPr lang="en-US" dirty="0"/>
              <a:t> x3, </a:t>
            </a:r>
            <a:r>
              <a:rPr lang="en-US" dirty="0" err="1"/>
              <a:t>cycleh</a:t>
            </a:r>
            <a:r>
              <a:rPr lang="en-US" dirty="0"/>
              <a:t>, x0</a:t>
            </a:r>
          </a:p>
          <a:p>
            <a:pPr marL="285750" indent="-285750">
              <a:buFont typeface="Arial" panose="020B0604020202020204" pitchFamily="34" charset="0"/>
              <a:buChar char="•"/>
            </a:pPr>
            <a:r>
              <a:rPr lang="en-US" b="1" dirty="0"/>
              <a:t>What timing issue may emerge from the above code?</a:t>
            </a:r>
          </a:p>
          <a:p>
            <a:pPr marL="733806" lvl="1" indent="-285750"/>
            <a:r>
              <a:rPr lang="en-US" b="1" i="1" dirty="0"/>
              <a:t>x2</a:t>
            </a:r>
            <a:r>
              <a:rPr lang="en-US" b="1" dirty="0"/>
              <a:t> and </a:t>
            </a:r>
            <a:r>
              <a:rPr lang="en-US" b="1" i="1" dirty="0"/>
              <a:t>x3</a:t>
            </a:r>
            <a:r>
              <a:rPr lang="en-US" b="1" dirty="0"/>
              <a:t>  may not match</a:t>
            </a:r>
          </a:p>
          <a:p>
            <a:pPr marL="733806" lvl="1" indent="-285750"/>
            <a:r>
              <a:rPr lang="en-US" b="1" dirty="0"/>
              <a:t>Hundreds of CPU cycles can happen between the two calls</a:t>
            </a:r>
          </a:p>
          <a:p>
            <a:pPr marL="733806" lvl="1" indent="-285750"/>
            <a:r>
              <a:rPr lang="en-US" b="1" dirty="0"/>
              <a:t>Reading </a:t>
            </a:r>
            <a:r>
              <a:rPr lang="en-US" b="1" i="1" dirty="0" err="1"/>
              <a:t>cycleh</a:t>
            </a:r>
            <a:r>
              <a:rPr lang="en-US" b="1" dirty="0"/>
              <a:t> could happen after </a:t>
            </a:r>
            <a:r>
              <a:rPr lang="en-US" b="1" i="1" dirty="0"/>
              <a:t>cycle</a:t>
            </a:r>
            <a:r>
              <a:rPr lang="en-US" b="1" dirty="0"/>
              <a:t> 32-bit overflow</a:t>
            </a:r>
          </a:p>
          <a:p>
            <a:pPr marL="285750" indent="-285750"/>
            <a:r>
              <a:rPr lang="en-US" b="1" dirty="0"/>
              <a:t>	</a:t>
            </a:r>
          </a:p>
        </p:txBody>
      </p:sp>
      <p:sp>
        <p:nvSpPr>
          <p:cNvPr id="4" name="Slide Number Placeholder 3"/>
          <p:cNvSpPr>
            <a:spLocks noGrp="1"/>
          </p:cNvSpPr>
          <p:nvPr>
            <p:ph type="sldNum" sz="quarter" idx="19"/>
          </p:nvPr>
        </p:nvSpPr>
        <p:spPr/>
        <p:txBody>
          <a:bodyPr/>
          <a:lstStyle/>
          <a:p>
            <a:fld id="{B6238B5B-F19C-E947-A0BC-87BD7983F871}" type="slidenum">
              <a:rPr lang="en-US" smtClean="0"/>
              <a:pPr/>
              <a:t>15</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spTree>
    <p:extLst>
      <p:ext uri="{BB962C8B-B14F-4D97-AF65-F5344CB8AC3E}">
        <p14:creationId xmlns:p14="http://schemas.microsoft.com/office/powerpoint/2010/main" val="3655929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2249847"/>
          </a:xfrm>
        </p:spPr>
        <p:txBody>
          <a:bodyPr/>
          <a:lstStyle/>
          <a:p>
            <a:pPr marL="285750" indent="-285750">
              <a:buFont typeface="Arial" panose="020B0604020202020204" pitchFamily="34" charset="0"/>
              <a:buChar char="•"/>
            </a:pPr>
            <a:r>
              <a:rPr lang="en-US" b="1" dirty="0"/>
              <a:t>Solution</a:t>
            </a:r>
          </a:p>
          <a:p>
            <a:pPr marL="733806" lvl="1" indent="-285750"/>
            <a:r>
              <a:rPr lang="en-US" i="1" dirty="0"/>
              <a:t>loop</a:t>
            </a:r>
            <a:r>
              <a:rPr lang="en-US" dirty="0"/>
              <a:t>: </a:t>
            </a:r>
            <a:r>
              <a:rPr lang="en-US" dirty="0" err="1"/>
              <a:t>csrrs</a:t>
            </a:r>
            <a:r>
              <a:rPr lang="en-US" dirty="0"/>
              <a:t> x3, </a:t>
            </a:r>
            <a:r>
              <a:rPr lang="en-US" dirty="0" err="1"/>
              <a:t>cycleh</a:t>
            </a:r>
            <a:r>
              <a:rPr lang="en-US" dirty="0"/>
              <a:t>, x0</a:t>
            </a:r>
          </a:p>
          <a:p>
            <a:pPr marL="733806" lvl="1" indent="-285750"/>
            <a:r>
              <a:rPr lang="en-US" dirty="0"/>
              <a:t>         </a:t>
            </a:r>
            <a:r>
              <a:rPr lang="en-US" dirty="0" err="1"/>
              <a:t>csrrs</a:t>
            </a:r>
            <a:r>
              <a:rPr lang="en-US" dirty="0"/>
              <a:t> x2, cycle, x0</a:t>
            </a:r>
          </a:p>
          <a:p>
            <a:pPr marL="733806" lvl="1" indent="-285750"/>
            <a:r>
              <a:rPr lang="en-US" dirty="0"/>
              <a:t>         </a:t>
            </a:r>
            <a:r>
              <a:rPr lang="en-US" dirty="0" err="1"/>
              <a:t>csrrs</a:t>
            </a:r>
            <a:r>
              <a:rPr lang="en-US" dirty="0"/>
              <a:t> x4, </a:t>
            </a:r>
            <a:r>
              <a:rPr lang="en-US" dirty="0" err="1"/>
              <a:t>cycleh</a:t>
            </a:r>
            <a:r>
              <a:rPr lang="en-US" dirty="0"/>
              <a:t>, x0</a:t>
            </a:r>
          </a:p>
          <a:p>
            <a:pPr marL="733806" lvl="1" indent="-285750"/>
            <a:r>
              <a:rPr lang="en-US" dirty="0"/>
              <a:t>         </a:t>
            </a:r>
            <a:r>
              <a:rPr lang="en-US" dirty="0" err="1"/>
              <a:t>bne</a:t>
            </a:r>
            <a:r>
              <a:rPr lang="en-US" dirty="0"/>
              <a:t> x3, x4, </a:t>
            </a:r>
            <a:r>
              <a:rPr lang="en-US" i="1" dirty="0"/>
              <a:t>loop</a:t>
            </a:r>
          </a:p>
          <a:p>
            <a:pPr marL="285750" indent="-285750">
              <a:buFont typeface="Arial" panose="020B0604020202020204" pitchFamily="34" charset="0"/>
              <a:buChar char="•"/>
            </a:pPr>
            <a:r>
              <a:rPr lang="en-US" b="1" dirty="0"/>
              <a:t>How does this work?</a:t>
            </a:r>
          </a:p>
          <a:p>
            <a:pPr marL="733806" lvl="1" indent="-285750"/>
            <a:r>
              <a:rPr lang="en-US" dirty="0"/>
              <a:t>It takes a while for </a:t>
            </a:r>
            <a:r>
              <a:rPr lang="en-US" dirty="0" err="1"/>
              <a:t>cycleh</a:t>
            </a:r>
            <a:r>
              <a:rPr lang="en-US" dirty="0"/>
              <a:t> change</a:t>
            </a:r>
          </a:p>
          <a:p>
            <a:pPr marL="733806" lvl="1" indent="-285750"/>
            <a:r>
              <a:rPr lang="en-US" dirty="0"/>
              <a:t>The loop handle the overflow cases</a:t>
            </a:r>
          </a:p>
          <a:p>
            <a:pPr marL="733806" lvl="1" indent="-285750"/>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16</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spTree>
    <p:extLst>
      <p:ext uri="{BB962C8B-B14F-4D97-AF65-F5344CB8AC3E}">
        <p14:creationId xmlns:p14="http://schemas.microsoft.com/office/powerpoint/2010/main" val="4285984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1732782"/>
          </a:xfrm>
        </p:spPr>
        <p:txBody>
          <a:bodyPr/>
          <a:lstStyle/>
          <a:p>
            <a:pPr marL="285750" indent="-285750">
              <a:buFont typeface="Arial" panose="020B0604020202020204" pitchFamily="34" charset="0"/>
              <a:buChar char="•"/>
            </a:pPr>
            <a:r>
              <a:rPr lang="en-US" b="1" dirty="0"/>
              <a:t>32 general-purpose registers</a:t>
            </a:r>
          </a:p>
          <a:p>
            <a:pPr marL="285750" indent="-285750">
              <a:buFont typeface="Arial" panose="020B0604020202020204" pitchFamily="34" charset="0"/>
              <a:buChar char="•"/>
            </a:pPr>
            <a:r>
              <a:rPr lang="en-US" b="1" dirty="0"/>
              <a:t>Separate floating-point registers</a:t>
            </a:r>
          </a:p>
          <a:p>
            <a:pPr marL="285750" indent="-285750">
              <a:buFont typeface="Arial" panose="020B0604020202020204" pitchFamily="34" charset="0"/>
              <a:buChar char="•"/>
            </a:pPr>
            <a:r>
              <a:rPr lang="en-US" b="1" dirty="0"/>
              <a:t>Register r0=0x0</a:t>
            </a:r>
            <a:r>
              <a:rPr lang="en-US" b="1" dirty="0">
                <a:solidFill>
                  <a:srgbClr val="FF0000"/>
                </a:solidFill>
              </a:rPr>
              <a:t> - why?</a:t>
            </a:r>
          </a:p>
          <a:p>
            <a:pPr marL="285750" indent="-285750">
              <a:buFont typeface="Arial" panose="020B0604020202020204" pitchFamily="34" charset="0"/>
              <a:buChar char="•"/>
            </a:pPr>
            <a:r>
              <a:rPr lang="en-US" b="1" dirty="0"/>
              <a:t>Hidden PC register</a:t>
            </a:r>
          </a:p>
          <a:p>
            <a:pPr marL="733806" lvl="1" indent="-285750"/>
            <a:r>
              <a:rPr lang="en-US" b="1" dirty="0"/>
              <a:t>accessible via CSRs only</a:t>
            </a:r>
          </a:p>
          <a:p>
            <a:pPr marL="285750" indent="-285750">
              <a:buFont typeface="Arial" panose="020B0604020202020204" pitchFamily="34" charset="0"/>
              <a:buChar char="•"/>
            </a:pPr>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17</a:t>
            </a:fld>
            <a:endParaRPr lang="en-US" dirty="0"/>
          </a:p>
        </p:txBody>
      </p:sp>
      <p:sp>
        <p:nvSpPr>
          <p:cNvPr id="5" name="Title 4"/>
          <p:cNvSpPr>
            <a:spLocks noGrp="1"/>
          </p:cNvSpPr>
          <p:nvPr>
            <p:ph type="title"/>
          </p:nvPr>
        </p:nvSpPr>
        <p:spPr>
          <a:xfrm>
            <a:off x="640077" y="369582"/>
            <a:ext cx="7772400" cy="387798"/>
          </a:xfrm>
        </p:spPr>
        <p:txBody>
          <a:bodyPr/>
          <a:lstStyle/>
          <a:p>
            <a:r>
              <a:rPr lang="en-US" dirty="0"/>
              <a:t>RISC-V Registers</a:t>
            </a:r>
          </a:p>
        </p:txBody>
      </p:sp>
      <p:pic>
        <p:nvPicPr>
          <p:cNvPr id="6" name="Picture 5" descr="A table with text on it&#10;&#10;Description automatically generated">
            <a:extLst>
              <a:ext uri="{FF2B5EF4-FFF2-40B4-BE49-F238E27FC236}">
                <a16:creationId xmlns:a16="http://schemas.microsoft.com/office/drawing/2014/main" id="{32886863-EB3E-EAAD-037E-D33F1AAE1DA3}"/>
              </a:ext>
            </a:extLst>
          </p:cNvPr>
          <p:cNvPicPr>
            <a:picLocks noChangeAspect="1"/>
          </p:cNvPicPr>
          <p:nvPr/>
        </p:nvPicPr>
        <p:blipFill>
          <a:blip r:embed="rId3"/>
          <a:stretch>
            <a:fillRect/>
          </a:stretch>
        </p:blipFill>
        <p:spPr>
          <a:xfrm>
            <a:off x="4009159" y="1002573"/>
            <a:ext cx="4981315" cy="3935187"/>
          </a:xfrm>
          <a:prstGeom prst="rect">
            <a:avLst/>
          </a:prstGeom>
        </p:spPr>
      </p:pic>
    </p:spTree>
    <p:extLst>
      <p:ext uri="{BB962C8B-B14F-4D97-AF65-F5344CB8AC3E}">
        <p14:creationId xmlns:p14="http://schemas.microsoft.com/office/powerpoint/2010/main" val="966385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2296013"/>
          </a:xfrm>
        </p:spPr>
        <p:txBody>
          <a:bodyPr/>
          <a:lstStyle/>
          <a:p>
            <a:pPr marL="285750" indent="-285750">
              <a:buFont typeface="Arial" panose="020B0604020202020204" pitchFamily="34" charset="0"/>
              <a:buChar char="•"/>
            </a:pPr>
            <a:r>
              <a:rPr lang="en-US" b="1" dirty="0"/>
              <a:t>ABI Calling convention:</a:t>
            </a:r>
          </a:p>
          <a:p>
            <a:pPr marL="285750" indent="-285750">
              <a:buFont typeface="Arial" panose="020B0604020202020204" pitchFamily="34" charset="0"/>
              <a:buChar char="•"/>
            </a:pPr>
            <a:r>
              <a:rPr lang="en-US" dirty="0"/>
              <a:t>Arguments: a0-7</a:t>
            </a:r>
          </a:p>
          <a:p>
            <a:pPr marL="285750" indent="-285750">
              <a:buFont typeface="Arial" panose="020B0604020202020204" pitchFamily="34" charset="0"/>
              <a:buChar char="•"/>
            </a:pPr>
            <a:r>
              <a:rPr lang="en-US" dirty="0"/>
              <a:t>Return: r0</a:t>
            </a:r>
          </a:p>
          <a:p>
            <a:pPr marL="285750" indent="-285750">
              <a:buFont typeface="Arial" panose="020B0604020202020204" pitchFamily="34" charset="0"/>
              <a:buChar char="•"/>
            </a:pPr>
            <a:r>
              <a:rPr lang="en-US" dirty="0"/>
              <a:t>Temporaries: t0-6</a:t>
            </a:r>
          </a:p>
          <a:p>
            <a:pPr marL="285750" indent="-285750">
              <a:buFont typeface="Arial" panose="020B0604020202020204" pitchFamily="34" charset="0"/>
              <a:buChar char="•"/>
            </a:pPr>
            <a:r>
              <a:rPr lang="en-US" dirty="0"/>
              <a:t>Saved registers: s0-11</a:t>
            </a:r>
          </a:p>
          <a:p>
            <a:pPr marL="285750" indent="-285750">
              <a:buFont typeface="Arial" panose="020B0604020202020204" pitchFamily="34" charset="0"/>
              <a:buChar char="•"/>
            </a:pPr>
            <a:r>
              <a:rPr lang="en-US" dirty="0"/>
              <a:t>Who back up registers during calls?</a:t>
            </a:r>
          </a:p>
          <a:p>
            <a:pPr marL="733806" lvl="1" indent="-285750"/>
            <a:r>
              <a:rPr lang="en-US" dirty="0"/>
              <a:t>Caller/parent</a:t>
            </a:r>
          </a:p>
          <a:p>
            <a:pPr marL="733806" lvl="1" indent="-285750"/>
            <a:r>
              <a:rPr lang="en-US" dirty="0"/>
              <a:t>or Callee/child</a:t>
            </a:r>
          </a:p>
        </p:txBody>
      </p:sp>
      <p:sp>
        <p:nvSpPr>
          <p:cNvPr id="4" name="Slide Number Placeholder 3"/>
          <p:cNvSpPr>
            <a:spLocks noGrp="1"/>
          </p:cNvSpPr>
          <p:nvPr>
            <p:ph type="sldNum" sz="quarter" idx="19"/>
          </p:nvPr>
        </p:nvSpPr>
        <p:spPr/>
        <p:txBody>
          <a:bodyPr/>
          <a:lstStyle/>
          <a:p>
            <a:fld id="{B6238B5B-F19C-E947-A0BC-87BD7983F871}" type="slidenum">
              <a:rPr lang="en-US" smtClean="0"/>
              <a:pPr/>
              <a:t>18</a:t>
            </a:fld>
            <a:endParaRPr lang="en-US" dirty="0"/>
          </a:p>
        </p:txBody>
      </p:sp>
      <p:sp>
        <p:nvSpPr>
          <p:cNvPr id="5" name="Title 4"/>
          <p:cNvSpPr>
            <a:spLocks noGrp="1"/>
          </p:cNvSpPr>
          <p:nvPr>
            <p:ph type="title"/>
          </p:nvPr>
        </p:nvSpPr>
        <p:spPr>
          <a:xfrm>
            <a:off x="640077" y="369582"/>
            <a:ext cx="7772400" cy="387798"/>
          </a:xfrm>
        </p:spPr>
        <p:txBody>
          <a:bodyPr/>
          <a:lstStyle/>
          <a:p>
            <a:r>
              <a:rPr lang="en-US" dirty="0"/>
              <a:t>RISC-V Registers</a:t>
            </a:r>
          </a:p>
        </p:txBody>
      </p:sp>
      <p:pic>
        <p:nvPicPr>
          <p:cNvPr id="6" name="Picture 5" descr="A table with text on it&#10;&#10;Description automatically generated">
            <a:extLst>
              <a:ext uri="{FF2B5EF4-FFF2-40B4-BE49-F238E27FC236}">
                <a16:creationId xmlns:a16="http://schemas.microsoft.com/office/drawing/2014/main" id="{32886863-EB3E-EAAD-037E-D33F1AAE1DA3}"/>
              </a:ext>
            </a:extLst>
          </p:cNvPr>
          <p:cNvPicPr>
            <a:picLocks noChangeAspect="1"/>
          </p:cNvPicPr>
          <p:nvPr/>
        </p:nvPicPr>
        <p:blipFill>
          <a:blip r:embed="rId3"/>
          <a:stretch>
            <a:fillRect/>
          </a:stretch>
        </p:blipFill>
        <p:spPr>
          <a:xfrm>
            <a:off x="4009159" y="1002573"/>
            <a:ext cx="4981315" cy="3935187"/>
          </a:xfrm>
          <a:prstGeom prst="rect">
            <a:avLst/>
          </a:prstGeom>
        </p:spPr>
      </p:pic>
    </p:spTree>
    <p:extLst>
      <p:ext uri="{BB962C8B-B14F-4D97-AF65-F5344CB8AC3E}">
        <p14:creationId xmlns:p14="http://schemas.microsoft.com/office/powerpoint/2010/main" val="278904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1269065"/>
          </a:xfrm>
        </p:spPr>
        <p:txBody>
          <a:bodyPr/>
          <a:lstStyle/>
          <a:p>
            <a:pPr marL="285750" indent="-285750">
              <a:buFont typeface="Arial" panose="020B0604020202020204" pitchFamily="34" charset="0"/>
              <a:buChar char="•"/>
            </a:pPr>
            <a:r>
              <a:rPr lang="en-US" b="1" dirty="0"/>
              <a:t>Return address (</a:t>
            </a:r>
            <a:r>
              <a:rPr lang="en-US" b="1" dirty="0" err="1"/>
              <a:t>ra</a:t>
            </a:r>
            <a:r>
              <a:rPr lang="en-US" b="1" dirty="0"/>
              <a:t>)</a:t>
            </a:r>
          </a:p>
          <a:p>
            <a:pPr marL="733806" lvl="1" indent="-285750"/>
            <a:r>
              <a:rPr lang="en-US" b="0" i="0" dirty="0">
                <a:solidFill>
                  <a:srgbClr val="374151"/>
                </a:solidFill>
                <a:effectLst/>
                <a:latin typeface="Söhne"/>
              </a:rPr>
              <a:t>Store the return address during function calls</a:t>
            </a:r>
            <a:endParaRPr lang="en-US" b="1" dirty="0"/>
          </a:p>
          <a:p>
            <a:pPr marL="733806" lvl="1" indent="-285750"/>
            <a:r>
              <a:rPr lang="en-US" dirty="0"/>
              <a:t>Hold the next PC of the caller</a:t>
            </a:r>
          </a:p>
          <a:p>
            <a:pPr marL="733806" lvl="1" indent="-285750"/>
            <a:r>
              <a:rPr lang="en-US" dirty="0"/>
              <a:t>Example: what is the value of </a:t>
            </a:r>
            <a:r>
              <a:rPr lang="en-US" i="1" dirty="0" err="1"/>
              <a:t>ra</a:t>
            </a:r>
            <a:r>
              <a:rPr lang="en-US" dirty="0"/>
              <a:t> when </a:t>
            </a:r>
            <a:r>
              <a:rPr lang="en-US" i="1" dirty="0"/>
              <a:t>bar()</a:t>
            </a:r>
            <a:r>
              <a:rPr lang="en-US" dirty="0"/>
              <a:t> is executing?</a:t>
            </a:r>
          </a:p>
          <a:p>
            <a:pPr marL="285750" indent="-285750">
              <a:buFont typeface="Arial" panose="020B0604020202020204" pitchFamily="34" charset="0"/>
              <a:buChar char="•"/>
            </a:pPr>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19</a:t>
            </a:fld>
            <a:endParaRPr lang="en-US" dirty="0"/>
          </a:p>
        </p:txBody>
      </p:sp>
      <p:sp>
        <p:nvSpPr>
          <p:cNvPr id="5" name="Title 4"/>
          <p:cNvSpPr>
            <a:spLocks noGrp="1"/>
          </p:cNvSpPr>
          <p:nvPr>
            <p:ph type="title"/>
          </p:nvPr>
        </p:nvSpPr>
        <p:spPr>
          <a:xfrm>
            <a:off x="640077" y="369582"/>
            <a:ext cx="7772400" cy="387798"/>
          </a:xfrm>
        </p:spPr>
        <p:txBody>
          <a:bodyPr/>
          <a:lstStyle/>
          <a:p>
            <a:r>
              <a:rPr lang="en-US" dirty="0"/>
              <a:t>RISC-V Registers</a:t>
            </a:r>
          </a:p>
        </p:txBody>
      </p:sp>
      <p:sp>
        <p:nvSpPr>
          <p:cNvPr id="3" name="TextBox 2">
            <a:extLst>
              <a:ext uri="{FF2B5EF4-FFF2-40B4-BE49-F238E27FC236}">
                <a16:creationId xmlns:a16="http://schemas.microsoft.com/office/drawing/2014/main" id="{1D1DCB37-A3E3-A5B9-171B-0B1704515EF2}"/>
              </a:ext>
            </a:extLst>
          </p:cNvPr>
          <p:cNvSpPr txBox="1"/>
          <p:nvPr/>
        </p:nvSpPr>
        <p:spPr>
          <a:xfrm>
            <a:off x="1001025" y="2390273"/>
            <a:ext cx="2014891" cy="1723549"/>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lIns="0" tIns="0" rIns="0" bIns="0" rtlCol="0">
            <a:spAutoFit/>
          </a:bodyPr>
          <a:lstStyle/>
          <a:p>
            <a:pPr algn="l"/>
            <a:r>
              <a:rPr lang="en-US" sz="1400" dirty="0"/>
              <a:t>void bar() {</a:t>
            </a:r>
          </a:p>
          <a:p>
            <a:pPr algn="l"/>
            <a:r>
              <a:rPr lang="en-US" sz="1400" dirty="0"/>
              <a:t>    &lt;print(“hello”);&gt;</a:t>
            </a:r>
          </a:p>
          <a:p>
            <a:pPr algn="l"/>
            <a:r>
              <a:rPr lang="en-US" sz="1400" dirty="0"/>
              <a:t>}</a:t>
            </a:r>
          </a:p>
          <a:p>
            <a:pPr algn="l"/>
            <a:endParaRPr lang="en-US" sz="1400" dirty="0"/>
          </a:p>
          <a:p>
            <a:pPr algn="l"/>
            <a:r>
              <a:rPr lang="en-US" sz="1400" dirty="0"/>
              <a:t>void foo() {</a:t>
            </a:r>
          </a:p>
          <a:p>
            <a:pPr algn="l"/>
            <a:r>
              <a:rPr lang="en-US" sz="1400" dirty="0"/>
              <a:t>   </a:t>
            </a:r>
            <a:r>
              <a:rPr lang="en-US" sz="1400" b="1" dirty="0"/>
              <a:t>bar();  </a:t>
            </a:r>
            <a:r>
              <a:rPr lang="en-US" sz="1400" dirty="0">
                <a:solidFill>
                  <a:srgbClr val="00B050"/>
                </a:solidFill>
              </a:rPr>
              <a:t>// call bar()</a:t>
            </a:r>
          </a:p>
          <a:p>
            <a:pPr algn="l"/>
            <a:r>
              <a:rPr lang="en-US" sz="1400" dirty="0"/>
              <a:t>   &lt;print(“world\n”);&gt;</a:t>
            </a:r>
          </a:p>
          <a:p>
            <a:pPr algn="l"/>
            <a:r>
              <a:rPr lang="en-US" sz="1400" dirty="0"/>
              <a:t>}</a:t>
            </a:r>
          </a:p>
        </p:txBody>
      </p:sp>
      <p:sp>
        <p:nvSpPr>
          <p:cNvPr id="7" name="TextBox 6">
            <a:extLst>
              <a:ext uri="{FF2B5EF4-FFF2-40B4-BE49-F238E27FC236}">
                <a16:creationId xmlns:a16="http://schemas.microsoft.com/office/drawing/2014/main" id="{6FD05E32-B73D-3959-8EA2-99B58CCEED7B}"/>
              </a:ext>
            </a:extLst>
          </p:cNvPr>
          <p:cNvSpPr txBox="1"/>
          <p:nvPr/>
        </p:nvSpPr>
        <p:spPr>
          <a:xfrm>
            <a:off x="4526277" y="2390273"/>
            <a:ext cx="2014891" cy="2369880"/>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lIns="0" tIns="0" rIns="0" bIns="0" rtlCol="0">
            <a:spAutoFit/>
          </a:bodyPr>
          <a:lstStyle/>
          <a:p>
            <a:pPr algn="l"/>
            <a:r>
              <a:rPr lang="en-US" sz="1400" dirty="0"/>
              <a:t># foo</a:t>
            </a:r>
          </a:p>
          <a:p>
            <a:pPr algn="l"/>
            <a:r>
              <a:rPr lang="en-US" sz="1400" dirty="0"/>
              <a:t>0F00: ???</a:t>
            </a:r>
          </a:p>
          <a:p>
            <a:r>
              <a:rPr lang="en-US" sz="1400" dirty="0"/>
              <a:t>0F04: ???</a:t>
            </a:r>
          </a:p>
          <a:p>
            <a:r>
              <a:rPr lang="en-US" sz="1400" dirty="0"/>
              <a:t>0F08: </a:t>
            </a:r>
            <a:r>
              <a:rPr lang="en-US" sz="1400" dirty="0" err="1"/>
              <a:t>jal</a:t>
            </a:r>
            <a:r>
              <a:rPr lang="en-US" sz="1400" dirty="0"/>
              <a:t> </a:t>
            </a:r>
            <a:r>
              <a:rPr lang="en-US" sz="1400" dirty="0" err="1">
                <a:solidFill>
                  <a:srgbClr val="FF0000"/>
                </a:solidFill>
              </a:rPr>
              <a:t>ra</a:t>
            </a:r>
            <a:r>
              <a:rPr lang="en-US" sz="1400" dirty="0"/>
              <a:t>, 0xF80 </a:t>
            </a:r>
          </a:p>
          <a:p>
            <a:r>
              <a:rPr lang="en-US" sz="1400" dirty="0"/>
              <a:t>0F0C: ???</a:t>
            </a:r>
          </a:p>
          <a:p>
            <a:r>
              <a:rPr lang="en-US" sz="1400" dirty="0"/>
              <a:t>…</a:t>
            </a:r>
          </a:p>
          <a:p>
            <a:r>
              <a:rPr lang="en-US" sz="1400" dirty="0"/>
              <a:t># bar</a:t>
            </a:r>
          </a:p>
          <a:p>
            <a:r>
              <a:rPr lang="en-US" sz="1400" dirty="0"/>
              <a:t>0F80: ???</a:t>
            </a:r>
          </a:p>
          <a:p>
            <a:r>
              <a:rPr lang="en-US" sz="1400" dirty="0"/>
              <a:t>0F84: ???</a:t>
            </a:r>
          </a:p>
          <a:p>
            <a:r>
              <a:rPr lang="en-US" sz="1400" dirty="0"/>
              <a:t>0F88: ???</a:t>
            </a:r>
          </a:p>
          <a:p>
            <a:pPr algn="l"/>
            <a:r>
              <a:rPr lang="en-US" sz="1400" dirty="0"/>
              <a:t>0F8C: </a:t>
            </a:r>
            <a:r>
              <a:rPr lang="en-US" sz="1400" dirty="0" err="1"/>
              <a:t>jalr</a:t>
            </a:r>
            <a:r>
              <a:rPr lang="en-US" sz="1400" dirty="0"/>
              <a:t> x0, 0(</a:t>
            </a:r>
            <a:r>
              <a:rPr lang="en-US" sz="1400" dirty="0" err="1">
                <a:solidFill>
                  <a:srgbClr val="FF0000"/>
                </a:solidFill>
              </a:rPr>
              <a:t>ra</a:t>
            </a:r>
            <a:r>
              <a:rPr lang="en-US" sz="1400" dirty="0"/>
              <a:t>)</a:t>
            </a:r>
          </a:p>
        </p:txBody>
      </p:sp>
      <p:sp>
        <p:nvSpPr>
          <p:cNvPr id="23" name="Arrow: Curved Up 22">
            <a:extLst>
              <a:ext uri="{FF2B5EF4-FFF2-40B4-BE49-F238E27FC236}">
                <a16:creationId xmlns:a16="http://schemas.microsoft.com/office/drawing/2014/main" id="{3C7657E4-FE4F-7396-253B-08A60A9A5E88}"/>
              </a:ext>
            </a:extLst>
          </p:cNvPr>
          <p:cNvSpPr/>
          <p:nvPr/>
        </p:nvSpPr>
        <p:spPr>
          <a:xfrm rot="5081375">
            <a:off x="3573596" y="3121721"/>
            <a:ext cx="940596" cy="922634"/>
          </a:xfrm>
          <a:prstGeom prst="curvedUpArrow">
            <a:avLst>
              <a:gd name="adj1" fmla="val 18306"/>
              <a:gd name="adj2" fmla="val 50000"/>
              <a:gd name="adj3" fmla="val 288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urved Up 23">
            <a:extLst>
              <a:ext uri="{FF2B5EF4-FFF2-40B4-BE49-F238E27FC236}">
                <a16:creationId xmlns:a16="http://schemas.microsoft.com/office/drawing/2014/main" id="{C5660EB6-786F-F546-A8D6-33CE1FABC92A}"/>
              </a:ext>
            </a:extLst>
          </p:cNvPr>
          <p:cNvSpPr/>
          <p:nvPr/>
        </p:nvSpPr>
        <p:spPr>
          <a:xfrm rot="16200000">
            <a:off x="5716320" y="3485052"/>
            <a:ext cx="1604232" cy="922634"/>
          </a:xfrm>
          <a:prstGeom prst="curvedUpArrow">
            <a:avLst>
              <a:gd name="adj1" fmla="val 18306"/>
              <a:gd name="adj2" fmla="val 50000"/>
              <a:gd name="adj3" fmla="val 271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183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2</a:t>
            </a:fld>
            <a:endParaRPr lang="en-US" dirty="0"/>
          </a:p>
        </p:txBody>
      </p:sp>
      <p:sp>
        <p:nvSpPr>
          <p:cNvPr id="5" name="Title 4"/>
          <p:cNvSpPr>
            <a:spLocks noGrp="1"/>
          </p:cNvSpPr>
          <p:nvPr>
            <p:ph type="title"/>
          </p:nvPr>
        </p:nvSpPr>
        <p:spPr/>
        <p:txBody>
          <a:bodyPr/>
          <a:lstStyle/>
          <a:p>
            <a:r>
              <a:rPr lang="en-US" dirty="0"/>
              <a:t>Attendance</a:t>
            </a:r>
          </a:p>
        </p:txBody>
      </p:sp>
      <p:pic>
        <p:nvPicPr>
          <p:cNvPr id="6" name="Picture 5" descr="A qr code with black squares&#10;&#10;Description automatically generated">
            <a:extLst>
              <a:ext uri="{FF2B5EF4-FFF2-40B4-BE49-F238E27FC236}">
                <a16:creationId xmlns:a16="http://schemas.microsoft.com/office/drawing/2014/main" id="{1D5E4594-FB04-739F-9449-7FF81A8635DC}"/>
              </a:ext>
            </a:extLst>
          </p:cNvPr>
          <p:cNvPicPr>
            <a:picLocks noChangeAspect="1"/>
          </p:cNvPicPr>
          <p:nvPr/>
        </p:nvPicPr>
        <p:blipFill>
          <a:blip r:embed="rId2"/>
          <a:stretch>
            <a:fillRect/>
          </a:stretch>
        </p:blipFill>
        <p:spPr>
          <a:xfrm>
            <a:off x="2853690" y="1192530"/>
            <a:ext cx="3196590" cy="3196590"/>
          </a:xfrm>
          <a:prstGeom prst="rect">
            <a:avLst/>
          </a:prstGeom>
        </p:spPr>
      </p:pic>
    </p:spTree>
    <p:extLst>
      <p:ext uri="{BB962C8B-B14F-4D97-AF65-F5344CB8AC3E}">
        <p14:creationId xmlns:p14="http://schemas.microsoft.com/office/powerpoint/2010/main" val="129512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2249847"/>
          </a:xfrm>
        </p:spPr>
        <p:txBody>
          <a:bodyPr/>
          <a:lstStyle/>
          <a:p>
            <a:pPr marL="285750" indent="-285750">
              <a:buFont typeface="Arial" panose="020B0604020202020204" pitchFamily="34" charset="0"/>
              <a:buChar char="•"/>
            </a:pPr>
            <a:r>
              <a:rPr lang="en-US" b="1" dirty="0"/>
              <a:t>Stack pointer (</a:t>
            </a:r>
            <a:r>
              <a:rPr lang="en-US" b="1" dirty="0" err="1"/>
              <a:t>sp</a:t>
            </a:r>
            <a:r>
              <a:rPr lang="en-US" b="1" dirty="0"/>
              <a:t>)</a:t>
            </a:r>
          </a:p>
          <a:p>
            <a:pPr marL="733806" lvl="1" indent="-285750"/>
            <a:r>
              <a:rPr lang="en-US" dirty="0"/>
              <a:t>Used for managing function call stack.</a:t>
            </a:r>
          </a:p>
          <a:p>
            <a:pPr marL="733806" lvl="1" indent="-285750"/>
            <a:r>
              <a:rPr lang="en-US" dirty="0"/>
              <a:t>The stack holds function’s temp variables that could not fit into registers.</a:t>
            </a:r>
          </a:p>
          <a:p>
            <a:pPr marL="733806" lvl="1" indent="-285750"/>
            <a:r>
              <a:rPr lang="en-US" dirty="0"/>
              <a:t>Initialized to a starting location at boot time.</a:t>
            </a:r>
          </a:p>
          <a:p>
            <a:pPr marL="733806" lvl="1" indent="-285750"/>
            <a:r>
              <a:rPr lang="en-US" dirty="0"/>
              <a:t>Stack base address decided by startup code.</a:t>
            </a:r>
          </a:p>
          <a:p>
            <a:pPr marL="733806" lvl="1" indent="-285750"/>
            <a:r>
              <a:rPr lang="en-US" dirty="0"/>
              <a:t>la is a “load address” pseudo instruction</a:t>
            </a:r>
          </a:p>
          <a:p>
            <a:pPr marL="1008126" lvl="2" indent="-285750"/>
            <a:r>
              <a:rPr lang="en-US" dirty="0"/>
              <a:t>resolve to one or multiple RISC-V native instructions</a:t>
            </a:r>
          </a:p>
          <a:p>
            <a:pPr marL="1008126" lvl="2" indent="-285750"/>
            <a:r>
              <a:rPr lang="en-US" dirty="0"/>
              <a:t>depending on address value</a:t>
            </a:r>
          </a:p>
          <a:p>
            <a:pPr marL="285750" indent="-285750">
              <a:buFont typeface="Arial" panose="020B0604020202020204" pitchFamily="34" charset="0"/>
              <a:buChar char="•"/>
            </a:pPr>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20</a:t>
            </a:fld>
            <a:endParaRPr lang="en-US" dirty="0"/>
          </a:p>
        </p:txBody>
      </p:sp>
      <p:sp>
        <p:nvSpPr>
          <p:cNvPr id="5" name="Title 4"/>
          <p:cNvSpPr>
            <a:spLocks noGrp="1"/>
          </p:cNvSpPr>
          <p:nvPr>
            <p:ph type="title"/>
          </p:nvPr>
        </p:nvSpPr>
        <p:spPr>
          <a:xfrm>
            <a:off x="640077" y="369582"/>
            <a:ext cx="7772400" cy="387798"/>
          </a:xfrm>
        </p:spPr>
        <p:txBody>
          <a:bodyPr/>
          <a:lstStyle/>
          <a:p>
            <a:r>
              <a:rPr lang="en-US" dirty="0"/>
              <a:t>RISC-V Registers</a:t>
            </a:r>
          </a:p>
        </p:txBody>
      </p:sp>
      <p:sp>
        <p:nvSpPr>
          <p:cNvPr id="3" name="TextBox 2">
            <a:extLst>
              <a:ext uri="{FF2B5EF4-FFF2-40B4-BE49-F238E27FC236}">
                <a16:creationId xmlns:a16="http://schemas.microsoft.com/office/drawing/2014/main" id="{1D1DCB37-A3E3-A5B9-171B-0B1704515EF2}"/>
              </a:ext>
            </a:extLst>
          </p:cNvPr>
          <p:cNvSpPr txBox="1"/>
          <p:nvPr/>
        </p:nvSpPr>
        <p:spPr>
          <a:xfrm>
            <a:off x="1197348" y="3282401"/>
            <a:ext cx="5004160" cy="430887"/>
          </a:xfrm>
          <a:prstGeom prst="rect">
            <a:avLst/>
          </a:prstGeom>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l"/>
            <a:r>
              <a:rPr lang="en-US" sz="1400" b="0" i="0" dirty="0">
                <a:solidFill>
                  <a:schemeClr val="accent3">
                    <a:lumMod val="10000"/>
                  </a:schemeClr>
                </a:solidFill>
                <a:effectLst/>
                <a:latin typeface="Söhne Mono"/>
              </a:rPr>
              <a:t># </a:t>
            </a:r>
            <a:r>
              <a:rPr lang="en-US" sz="1400" dirty="0">
                <a:solidFill>
                  <a:schemeClr val="accent3">
                    <a:lumMod val="10000"/>
                  </a:schemeClr>
                </a:solidFill>
                <a:latin typeface="Söhne Mono"/>
              </a:rPr>
              <a:t>stack initialization</a:t>
            </a:r>
          </a:p>
          <a:p>
            <a:pPr algn="l"/>
            <a:r>
              <a:rPr lang="en-US" sz="1400" dirty="0">
                <a:solidFill>
                  <a:schemeClr val="accent3">
                    <a:lumMod val="10000"/>
                  </a:schemeClr>
                </a:solidFill>
                <a:latin typeface="Söhne Mono"/>
              </a:rPr>
              <a:t>la </a:t>
            </a:r>
            <a:r>
              <a:rPr lang="en-US" sz="1400" dirty="0" err="1">
                <a:solidFill>
                  <a:schemeClr val="accent3">
                    <a:lumMod val="10000"/>
                  </a:schemeClr>
                </a:solidFill>
                <a:latin typeface="Söhne Mono"/>
              </a:rPr>
              <a:t>gp</a:t>
            </a:r>
            <a:r>
              <a:rPr lang="en-US" sz="1400" dirty="0">
                <a:solidFill>
                  <a:schemeClr val="accent3">
                    <a:lumMod val="10000"/>
                  </a:schemeClr>
                </a:solidFill>
                <a:latin typeface="Söhne Mono"/>
              </a:rPr>
              <a:t>, STACK_BASE_ADDR</a:t>
            </a:r>
            <a:endParaRPr lang="en-US" sz="1050" dirty="0">
              <a:solidFill>
                <a:schemeClr val="accent3">
                  <a:lumMod val="10000"/>
                </a:schemeClr>
              </a:solidFill>
            </a:endParaRPr>
          </a:p>
        </p:txBody>
      </p:sp>
      <p:pic>
        <p:nvPicPr>
          <p:cNvPr id="7" name="Picture 6" descr="A diagram of a stack&#10;&#10;Description automatically generated">
            <a:extLst>
              <a:ext uri="{FF2B5EF4-FFF2-40B4-BE49-F238E27FC236}">
                <a16:creationId xmlns:a16="http://schemas.microsoft.com/office/drawing/2014/main" id="{2807F852-365B-07BF-53DF-62C6FAF76E69}"/>
              </a:ext>
            </a:extLst>
          </p:cNvPr>
          <p:cNvPicPr>
            <a:picLocks noChangeAspect="1"/>
          </p:cNvPicPr>
          <p:nvPr/>
        </p:nvPicPr>
        <p:blipFill>
          <a:blip r:embed="rId3"/>
          <a:stretch>
            <a:fillRect/>
          </a:stretch>
        </p:blipFill>
        <p:spPr>
          <a:xfrm>
            <a:off x="6368439" y="2096745"/>
            <a:ext cx="2276475" cy="2537778"/>
          </a:xfrm>
          <a:prstGeom prst="rect">
            <a:avLst/>
          </a:prstGeom>
        </p:spPr>
      </p:pic>
    </p:spTree>
    <p:extLst>
      <p:ext uri="{BB962C8B-B14F-4D97-AF65-F5344CB8AC3E}">
        <p14:creationId xmlns:p14="http://schemas.microsoft.com/office/powerpoint/2010/main" val="1096430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778675"/>
          </a:xfrm>
        </p:spPr>
        <p:txBody>
          <a:bodyPr/>
          <a:lstStyle/>
          <a:p>
            <a:pPr marL="285750" indent="-285750">
              <a:buFont typeface="Arial" panose="020B0604020202020204" pitchFamily="34" charset="0"/>
              <a:buChar char="•"/>
            </a:pPr>
            <a:r>
              <a:rPr lang="en-US" b="1" dirty="0"/>
              <a:t>Stack pointer (</a:t>
            </a:r>
            <a:r>
              <a:rPr lang="en-US" b="1" dirty="0" err="1"/>
              <a:t>sp</a:t>
            </a:r>
            <a:r>
              <a:rPr lang="en-US" b="1" dirty="0"/>
              <a:t>)</a:t>
            </a:r>
          </a:p>
          <a:p>
            <a:pPr marL="733806" lvl="1" indent="-285750"/>
            <a:r>
              <a:rPr lang="en-US" dirty="0"/>
              <a:t>Example: A program uses 16 bytes of stack storage.</a:t>
            </a:r>
          </a:p>
          <a:p>
            <a:pPr marL="285750" indent="-285750">
              <a:buFont typeface="Arial" panose="020B0604020202020204" pitchFamily="34" charset="0"/>
              <a:buChar char="•"/>
            </a:pPr>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21</a:t>
            </a:fld>
            <a:endParaRPr lang="en-US" dirty="0"/>
          </a:p>
        </p:txBody>
      </p:sp>
      <p:sp>
        <p:nvSpPr>
          <p:cNvPr id="5" name="Title 4"/>
          <p:cNvSpPr>
            <a:spLocks noGrp="1"/>
          </p:cNvSpPr>
          <p:nvPr>
            <p:ph type="title"/>
          </p:nvPr>
        </p:nvSpPr>
        <p:spPr>
          <a:xfrm>
            <a:off x="640077" y="369582"/>
            <a:ext cx="7772400" cy="387798"/>
          </a:xfrm>
        </p:spPr>
        <p:txBody>
          <a:bodyPr/>
          <a:lstStyle/>
          <a:p>
            <a:r>
              <a:rPr lang="en-US" dirty="0"/>
              <a:t>RISC-V Registers</a:t>
            </a:r>
          </a:p>
        </p:txBody>
      </p:sp>
      <p:sp>
        <p:nvSpPr>
          <p:cNvPr id="3" name="TextBox 2">
            <a:extLst>
              <a:ext uri="{FF2B5EF4-FFF2-40B4-BE49-F238E27FC236}">
                <a16:creationId xmlns:a16="http://schemas.microsoft.com/office/drawing/2014/main" id="{1D1DCB37-A3E3-A5B9-171B-0B1704515EF2}"/>
              </a:ext>
            </a:extLst>
          </p:cNvPr>
          <p:cNvSpPr txBox="1"/>
          <p:nvPr/>
        </p:nvSpPr>
        <p:spPr>
          <a:xfrm>
            <a:off x="1803129" y="1777882"/>
            <a:ext cx="5332317" cy="2908489"/>
          </a:xfrm>
          <a:prstGeom prst="rect">
            <a:avLst/>
          </a:prstGeom>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l"/>
            <a:r>
              <a:rPr lang="en-US" sz="1050" dirty="0">
                <a:solidFill>
                  <a:schemeClr val="accent3">
                    <a:lumMod val="10000"/>
                  </a:schemeClr>
                </a:solidFill>
              </a:rPr>
              <a:t># Assume that x5 and x6 contain values that we want to preserve</a:t>
            </a:r>
          </a:p>
          <a:p>
            <a:pPr algn="l"/>
            <a:r>
              <a:rPr lang="en-US" sz="1050" dirty="0">
                <a:solidFill>
                  <a:schemeClr val="accent3">
                    <a:lumMod val="10000"/>
                  </a:schemeClr>
                </a:solidFill>
              </a:rPr>
              <a:t># First, we'll adjust the stack pointer to allocate 8 bytes of space</a:t>
            </a:r>
          </a:p>
          <a:p>
            <a:pPr algn="l"/>
            <a:r>
              <a:rPr lang="en-US" sz="1050" dirty="0" err="1">
                <a:solidFill>
                  <a:schemeClr val="accent3">
                    <a:lumMod val="10000"/>
                  </a:schemeClr>
                </a:solidFill>
              </a:rPr>
              <a:t>addi</a:t>
            </a:r>
            <a:r>
              <a:rPr lang="en-US" sz="1050" dirty="0">
                <a:solidFill>
                  <a:schemeClr val="accent3">
                    <a:lumMod val="10000"/>
                  </a:schemeClr>
                </a:solidFill>
              </a:rPr>
              <a:t> </a:t>
            </a:r>
            <a:r>
              <a:rPr lang="en-US" sz="1050" dirty="0" err="1">
                <a:solidFill>
                  <a:schemeClr val="accent3">
                    <a:lumMod val="10000"/>
                  </a:schemeClr>
                </a:solidFill>
              </a:rPr>
              <a:t>sp</a:t>
            </a:r>
            <a:r>
              <a:rPr lang="en-US" sz="1050" dirty="0">
                <a:solidFill>
                  <a:schemeClr val="accent3">
                    <a:lumMod val="10000"/>
                  </a:schemeClr>
                </a:solidFill>
              </a:rPr>
              <a:t>, </a:t>
            </a:r>
            <a:r>
              <a:rPr lang="en-US" sz="1050" dirty="0" err="1">
                <a:solidFill>
                  <a:schemeClr val="accent3">
                    <a:lumMod val="10000"/>
                  </a:schemeClr>
                </a:solidFill>
              </a:rPr>
              <a:t>sp</a:t>
            </a:r>
            <a:r>
              <a:rPr lang="en-US" sz="1050" dirty="0">
                <a:solidFill>
                  <a:schemeClr val="accent3">
                    <a:lumMod val="10000"/>
                  </a:schemeClr>
                </a:solidFill>
              </a:rPr>
              <a:t>, -8   # Decrement the stack pointer by 8 bytes</a:t>
            </a:r>
          </a:p>
          <a:p>
            <a:pPr algn="l"/>
            <a:endParaRPr lang="en-US" sz="1050" dirty="0">
              <a:solidFill>
                <a:schemeClr val="accent3">
                  <a:lumMod val="10000"/>
                </a:schemeClr>
              </a:solidFill>
            </a:endParaRPr>
          </a:p>
          <a:p>
            <a:pPr algn="l"/>
            <a:r>
              <a:rPr lang="en-US" sz="1050" dirty="0">
                <a:solidFill>
                  <a:schemeClr val="accent3">
                    <a:lumMod val="10000"/>
                  </a:schemeClr>
                </a:solidFill>
              </a:rPr>
              <a:t># Now we'll store x5 and x6 onto the stack at the allocated space</a:t>
            </a:r>
          </a:p>
          <a:p>
            <a:pPr algn="l"/>
            <a:r>
              <a:rPr lang="en-US" sz="1050" dirty="0" err="1">
                <a:solidFill>
                  <a:schemeClr val="accent3">
                    <a:lumMod val="10000"/>
                  </a:schemeClr>
                </a:solidFill>
              </a:rPr>
              <a:t>sw</a:t>
            </a:r>
            <a:r>
              <a:rPr lang="en-US" sz="1050" dirty="0">
                <a:solidFill>
                  <a:schemeClr val="accent3">
                    <a:lumMod val="10000"/>
                  </a:schemeClr>
                </a:solidFill>
              </a:rPr>
              <a:t> x5, 0(</a:t>
            </a:r>
            <a:r>
              <a:rPr lang="en-US" sz="1050" dirty="0" err="1">
                <a:solidFill>
                  <a:schemeClr val="accent3">
                    <a:lumMod val="10000"/>
                  </a:schemeClr>
                </a:solidFill>
              </a:rPr>
              <a:t>sp</a:t>
            </a:r>
            <a:r>
              <a:rPr lang="en-US" sz="1050" dirty="0">
                <a:solidFill>
                  <a:schemeClr val="accent3">
                    <a:lumMod val="10000"/>
                  </a:schemeClr>
                </a:solidFill>
              </a:rPr>
              <a:t>)      # Store x5 at the beginning of the allocated space</a:t>
            </a:r>
          </a:p>
          <a:p>
            <a:pPr algn="l"/>
            <a:r>
              <a:rPr lang="en-US" sz="1050" dirty="0" err="1">
                <a:solidFill>
                  <a:schemeClr val="accent3">
                    <a:lumMod val="10000"/>
                  </a:schemeClr>
                </a:solidFill>
              </a:rPr>
              <a:t>sw</a:t>
            </a:r>
            <a:r>
              <a:rPr lang="en-US" sz="1050" dirty="0">
                <a:solidFill>
                  <a:schemeClr val="accent3">
                    <a:lumMod val="10000"/>
                  </a:schemeClr>
                </a:solidFill>
              </a:rPr>
              <a:t> x6, 4(</a:t>
            </a:r>
            <a:r>
              <a:rPr lang="en-US" sz="1050" dirty="0" err="1">
                <a:solidFill>
                  <a:schemeClr val="accent3">
                    <a:lumMod val="10000"/>
                  </a:schemeClr>
                </a:solidFill>
              </a:rPr>
              <a:t>sp</a:t>
            </a:r>
            <a:r>
              <a:rPr lang="en-US" sz="1050" dirty="0">
                <a:solidFill>
                  <a:schemeClr val="accent3">
                    <a:lumMod val="10000"/>
                  </a:schemeClr>
                </a:solidFill>
              </a:rPr>
              <a:t>)      # Store x6 right after x5</a:t>
            </a:r>
          </a:p>
          <a:p>
            <a:pPr algn="l"/>
            <a:endParaRPr lang="en-US" sz="1050" dirty="0">
              <a:solidFill>
                <a:schemeClr val="accent3">
                  <a:lumMod val="10000"/>
                </a:schemeClr>
              </a:solidFill>
            </a:endParaRPr>
          </a:p>
          <a:p>
            <a:pPr algn="l"/>
            <a:r>
              <a:rPr lang="en-US" sz="1050" dirty="0">
                <a:solidFill>
                  <a:schemeClr val="accent3">
                    <a:lumMod val="10000"/>
                  </a:schemeClr>
                </a:solidFill>
              </a:rPr>
              <a:t># ... the code can now use x5 and x6 for other operations…</a:t>
            </a:r>
          </a:p>
          <a:p>
            <a:pPr algn="l"/>
            <a:r>
              <a:rPr lang="en-US" sz="1050" dirty="0">
                <a:solidFill>
                  <a:schemeClr val="accent3">
                    <a:lumMod val="10000"/>
                  </a:schemeClr>
                </a:solidFill>
              </a:rPr>
              <a:t>add x5, x0, x1</a:t>
            </a:r>
          </a:p>
          <a:p>
            <a:r>
              <a:rPr lang="en-US" sz="1050" dirty="0">
                <a:solidFill>
                  <a:schemeClr val="accent3">
                    <a:lumMod val="10000"/>
                  </a:schemeClr>
                </a:solidFill>
              </a:rPr>
              <a:t>add x6, x0, x1</a:t>
            </a:r>
          </a:p>
          <a:p>
            <a:pPr algn="l"/>
            <a:endParaRPr lang="en-US" sz="1050" dirty="0">
              <a:solidFill>
                <a:schemeClr val="accent3">
                  <a:lumMod val="10000"/>
                </a:schemeClr>
              </a:solidFill>
            </a:endParaRPr>
          </a:p>
          <a:p>
            <a:pPr algn="l"/>
            <a:r>
              <a:rPr lang="en-US" sz="1050" dirty="0">
                <a:solidFill>
                  <a:schemeClr val="accent3">
                    <a:lumMod val="10000"/>
                  </a:schemeClr>
                </a:solidFill>
              </a:rPr>
              <a:t># To restore the values of x5 and x6, we'll load them back from the stack</a:t>
            </a:r>
          </a:p>
          <a:p>
            <a:pPr algn="l"/>
            <a:r>
              <a:rPr lang="en-US" sz="1050" dirty="0" err="1">
                <a:solidFill>
                  <a:schemeClr val="accent3">
                    <a:lumMod val="10000"/>
                  </a:schemeClr>
                </a:solidFill>
              </a:rPr>
              <a:t>lw</a:t>
            </a:r>
            <a:r>
              <a:rPr lang="en-US" sz="1050" dirty="0">
                <a:solidFill>
                  <a:schemeClr val="accent3">
                    <a:lumMod val="10000"/>
                  </a:schemeClr>
                </a:solidFill>
              </a:rPr>
              <a:t> x5, 0(</a:t>
            </a:r>
            <a:r>
              <a:rPr lang="en-US" sz="1050" dirty="0" err="1">
                <a:solidFill>
                  <a:schemeClr val="accent3">
                    <a:lumMod val="10000"/>
                  </a:schemeClr>
                </a:solidFill>
              </a:rPr>
              <a:t>sp</a:t>
            </a:r>
            <a:r>
              <a:rPr lang="en-US" sz="1050" dirty="0">
                <a:solidFill>
                  <a:schemeClr val="accent3">
                    <a:lumMod val="10000"/>
                  </a:schemeClr>
                </a:solidFill>
              </a:rPr>
              <a:t>)      # Load x5 from the stack</a:t>
            </a:r>
          </a:p>
          <a:p>
            <a:pPr algn="l"/>
            <a:r>
              <a:rPr lang="en-US" sz="1050" dirty="0" err="1">
                <a:solidFill>
                  <a:schemeClr val="accent3">
                    <a:lumMod val="10000"/>
                  </a:schemeClr>
                </a:solidFill>
              </a:rPr>
              <a:t>lw</a:t>
            </a:r>
            <a:r>
              <a:rPr lang="en-US" sz="1050" dirty="0">
                <a:solidFill>
                  <a:schemeClr val="accent3">
                    <a:lumMod val="10000"/>
                  </a:schemeClr>
                </a:solidFill>
              </a:rPr>
              <a:t> x6, 4(</a:t>
            </a:r>
            <a:r>
              <a:rPr lang="en-US" sz="1050" dirty="0" err="1">
                <a:solidFill>
                  <a:schemeClr val="accent3">
                    <a:lumMod val="10000"/>
                  </a:schemeClr>
                </a:solidFill>
              </a:rPr>
              <a:t>sp</a:t>
            </a:r>
            <a:r>
              <a:rPr lang="en-US" sz="1050" dirty="0">
                <a:solidFill>
                  <a:schemeClr val="accent3">
                    <a:lumMod val="10000"/>
                  </a:schemeClr>
                </a:solidFill>
              </a:rPr>
              <a:t>)      # Load x6 from the stack</a:t>
            </a:r>
          </a:p>
          <a:p>
            <a:pPr algn="l"/>
            <a:endParaRPr lang="en-US" sz="1050" dirty="0">
              <a:solidFill>
                <a:schemeClr val="accent3">
                  <a:lumMod val="10000"/>
                </a:schemeClr>
              </a:solidFill>
            </a:endParaRPr>
          </a:p>
          <a:p>
            <a:pPr algn="l"/>
            <a:r>
              <a:rPr lang="en-US" sz="1050" dirty="0">
                <a:solidFill>
                  <a:schemeClr val="accent3">
                    <a:lumMod val="10000"/>
                  </a:schemeClr>
                </a:solidFill>
              </a:rPr>
              <a:t># Finally, we'll adjust the stack pointer back to free the 8 bytes</a:t>
            </a:r>
          </a:p>
          <a:p>
            <a:pPr algn="l"/>
            <a:r>
              <a:rPr lang="en-US" sz="1050" dirty="0" err="1">
                <a:solidFill>
                  <a:schemeClr val="accent3">
                    <a:lumMod val="10000"/>
                  </a:schemeClr>
                </a:solidFill>
              </a:rPr>
              <a:t>addi</a:t>
            </a:r>
            <a:r>
              <a:rPr lang="en-US" sz="1050" dirty="0">
                <a:solidFill>
                  <a:schemeClr val="accent3">
                    <a:lumMod val="10000"/>
                  </a:schemeClr>
                </a:solidFill>
              </a:rPr>
              <a:t> </a:t>
            </a:r>
            <a:r>
              <a:rPr lang="en-US" sz="1050" dirty="0" err="1">
                <a:solidFill>
                  <a:schemeClr val="accent3">
                    <a:lumMod val="10000"/>
                  </a:schemeClr>
                </a:solidFill>
              </a:rPr>
              <a:t>sp</a:t>
            </a:r>
            <a:r>
              <a:rPr lang="en-US" sz="1050" dirty="0">
                <a:solidFill>
                  <a:schemeClr val="accent3">
                    <a:lumMod val="10000"/>
                  </a:schemeClr>
                </a:solidFill>
              </a:rPr>
              <a:t>, </a:t>
            </a:r>
            <a:r>
              <a:rPr lang="en-US" sz="1050" dirty="0" err="1">
                <a:solidFill>
                  <a:schemeClr val="accent3">
                    <a:lumMod val="10000"/>
                  </a:schemeClr>
                </a:solidFill>
              </a:rPr>
              <a:t>sp</a:t>
            </a:r>
            <a:r>
              <a:rPr lang="en-US" sz="1050" dirty="0">
                <a:solidFill>
                  <a:schemeClr val="accent3">
                    <a:lumMod val="10000"/>
                  </a:schemeClr>
                </a:solidFill>
              </a:rPr>
              <a:t>, 8    # Increment the stack pointer by 8 bytes to restore its original value</a:t>
            </a:r>
          </a:p>
        </p:txBody>
      </p:sp>
    </p:spTree>
    <p:extLst>
      <p:ext uri="{BB962C8B-B14F-4D97-AF65-F5344CB8AC3E}">
        <p14:creationId xmlns:p14="http://schemas.microsoft.com/office/powerpoint/2010/main" val="2502093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1759456"/>
          </a:xfrm>
        </p:spPr>
        <p:txBody>
          <a:bodyPr/>
          <a:lstStyle/>
          <a:p>
            <a:pPr marL="285750" indent="-285750">
              <a:buFont typeface="Arial" panose="020B0604020202020204" pitchFamily="34" charset="0"/>
              <a:buChar char="•"/>
            </a:pPr>
            <a:r>
              <a:rPr lang="en-US" b="1" dirty="0"/>
              <a:t>Global pointer (</a:t>
            </a:r>
            <a:r>
              <a:rPr lang="en-US" b="1" dirty="0" err="1"/>
              <a:t>gp</a:t>
            </a:r>
            <a:r>
              <a:rPr lang="en-US" b="1" dirty="0"/>
              <a:t>)</a:t>
            </a:r>
          </a:p>
          <a:p>
            <a:pPr marL="733806" lvl="1" indent="-285750"/>
            <a:r>
              <a:rPr lang="en-US" b="0" i="0" dirty="0">
                <a:solidFill>
                  <a:srgbClr val="374151"/>
                </a:solidFill>
                <a:effectLst/>
                <a:latin typeface="Söhne"/>
              </a:rPr>
              <a:t>Points to the middle of a global data segment</a:t>
            </a:r>
          </a:p>
          <a:p>
            <a:pPr marL="733806" lvl="1" indent="-285750"/>
            <a:r>
              <a:rPr lang="en-US" dirty="0">
                <a:solidFill>
                  <a:srgbClr val="374151"/>
                </a:solidFill>
                <a:latin typeface="Söhne"/>
              </a:rPr>
              <a:t>Why the middle? </a:t>
            </a:r>
          </a:p>
          <a:p>
            <a:pPr marL="1008126" lvl="2" indent="-285750"/>
            <a:r>
              <a:rPr lang="en-US" dirty="0">
                <a:solidFill>
                  <a:srgbClr val="374151"/>
                </a:solidFill>
                <a:latin typeface="Söhne"/>
              </a:rPr>
              <a:t>Reduces instruction’s immediate value when a</a:t>
            </a:r>
            <a:r>
              <a:rPr lang="en-US" b="0" i="0" dirty="0">
                <a:solidFill>
                  <a:srgbClr val="374151"/>
                </a:solidFill>
                <a:effectLst/>
                <a:latin typeface="Söhne"/>
              </a:rPr>
              <a:t>ccessing global variables</a:t>
            </a:r>
          </a:p>
          <a:p>
            <a:pPr marL="1008126" lvl="2" indent="-285750"/>
            <a:r>
              <a:rPr lang="en-US" dirty="0">
                <a:solidFill>
                  <a:srgbClr val="374151"/>
                </a:solidFill>
                <a:latin typeface="Söhne"/>
              </a:rPr>
              <a:t>Recall LD/ST instruction use signed immediate offsets</a:t>
            </a:r>
          </a:p>
          <a:p>
            <a:pPr marL="733806" lvl="1" indent="-285750"/>
            <a:r>
              <a:rPr lang="en-US" b="0" i="0" dirty="0">
                <a:solidFill>
                  <a:srgbClr val="374151"/>
                </a:solidFill>
                <a:effectLst/>
                <a:latin typeface="Söhne"/>
              </a:rPr>
              <a:t>Example C code:</a:t>
            </a:r>
          </a:p>
          <a:p>
            <a:pPr marL="285750" indent="-285750">
              <a:buFont typeface="Arial" panose="020B0604020202020204" pitchFamily="34" charset="0"/>
              <a:buChar char="•"/>
            </a:pPr>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22</a:t>
            </a:fld>
            <a:endParaRPr lang="en-US" dirty="0"/>
          </a:p>
        </p:txBody>
      </p:sp>
      <p:sp>
        <p:nvSpPr>
          <p:cNvPr id="5" name="Title 4"/>
          <p:cNvSpPr>
            <a:spLocks noGrp="1"/>
          </p:cNvSpPr>
          <p:nvPr>
            <p:ph type="title"/>
          </p:nvPr>
        </p:nvSpPr>
        <p:spPr>
          <a:xfrm>
            <a:off x="640077" y="369582"/>
            <a:ext cx="7772400" cy="387798"/>
          </a:xfrm>
        </p:spPr>
        <p:txBody>
          <a:bodyPr/>
          <a:lstStyle/>
          <a:p>
            <a:r>
              <a:rPr lang="en-US" dirty="0"/>
              <a:t>RISC-V Registers</a:t>
            </a:r>
          </a:p>
        </p:txBody>
      </p:sp>
      <p:sp>
        <p:nvSpPr>
          <p:cNvPr id="6" name="TextBox 5">
            <a:extLst>
              <a:ext uri="{FF2B5EF4-FFF2-40B4-BE49-F238E27FC236}">
                <a16:creationId xmlns:a16="http://schemas.microsoft.com/office/drawing/2014/main" id="{AA878AD8-C234-712D-3D39-E944CEF13B1D}"/>
              </a:ext>
            </a:extLst>
          </p:cNvPr>
          <p:cNvSpPr txBox="1"/>
          <p:nvPr/>
        </p:nvSpPr>
        <p:spPr>
          <a:xfrm>
            <a:off x="4256248" y="2600444"/>
            <a:ext cx="3010825" cy="2154436"/>
          </a:xfrm>
          <a:prstGeom prst="rect">
            <a:avLst/>
          </a:prstGeom>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l"/>
            <a:r>
              <a:rPr lang="en-US" sz="1400" b="0" i="0" dirty="0">
                <a:solidFill>
                  <a:schemeClr val="accent3">
                    <a:lumMod val="10000"/>
                  </a:schemeClr>
                </a:solidFill>
                <a:effectLst/>
                <a:latin typeface="Söhne Mono"/>
              </a:rPr>
              <a:t>int counter = 10;</a:t>
            </a:r>
          </a:p>
          <a:p>
            <a:pPr algn="l"/>
            <a:endParaRPr lang="en-US" sz="1400" b="0" i="0" dirty="0">
              <a:solidFill>
                <a:schemeClr val="accent3">
                  <a:lumMod val="10000"/>
                </a:schemeClr>
              </a:solidFill>
              <a:effectLst/>
              <a:latin typeface="Söhne Mono"/>
            </a:endParaRPr>
          </a:p>
          <a:p>
            <a:pPr algn="l"/>
            <a:r>
              <a:rPr lang="en-US" sz="1400" b="0" i="0" dirty="0">
                <a:solidFill>
                  <a:schemeClr val="accent3">
                    <a:lumMod val="10000"/>
                  </a:schemeClr>
                </a:solidFill>
                <a:effectLst/>
                <a:latin typeface="Söhne Mono"/>
              </a:rPr>
              <a:t>void </a:t>
            </a:r>
            <a:r>
              <a:rPr lang="en-US" sz="1400" b="0" i="0" dirty="0" err="1">
                <a:solidFill>
                  <a:schemeClr val="accent3">
                    <a:lumMod val="10000"/>
                  </a:schemeClr>
                </a:solidFill>
                <a:effectLst/>
                <a:latin typeface="Söhne Mono"/>
              </a:rPr>
              <a:t>increment_counter</a:t>
            </a:r>
            <a:r>
              <a:rPr lang="en-US" sz="1400" b="0" i="0" dirty="0">
                <a:solidFill>
                  <a:schemeClr val="accent3">
                    <a:lumMod val="10000"/>
                  </a:schemeClr>
                </a:solidFill>
                <a:effectLst/>
                <a:latin typeface="Söhne Mono"/>
              </a:rPr>
              <a:t>() {</a:t>
            </a:r>
          </a:p>
          <a:p>
            <a:pPr algn="l"/>
            <a:r>
              <a:rPr lang="en-US" sz="1400" b="0" i="0" dirty="0">
                <a:solidFill>
                  <a:schemeClr val="accent3">
                    <a:lumMod val="10000"/>
                  </a:schemeClr>
                </a:solidFill>
                <a:effectLst/>
                <a:latin typeface="Söhne Mono"/>
              </a:rPr>
              <a:t>   counter++;</a:t>
            </a:r>
          </a:p>
          <a:p>
            <a:pPr algn="l"/>
            <a:r>
              <a:rPr lang="en-US" sz="1400" b="0" i="0" dirty="0">
                <a:solidFill>
                  <a:schemeClr val="accent3">
                    <a:lumMod val="10000"/>
                  </a:schemeClr>
                </a:solidFill>
                <a:effectLst/>
                <a:latin typeface="Söhne Mono"/>
              </a:rPr>
              <a:t>}</a:t>
            </a:r>
          </a:p>
          <a:p>
            <a:pPr algn="l"/>
            <a:endParaRPr lang="en-US" sz="1400" b="0" i="0" dirty="0">
              <a:solidFill>
                <a:schemeClr val="accent3">
                  <a:lumMod val="10000"/>
                </a:schemeClr>
              </a:solidFill>
              <a:effectLst/>
              <a:latin typeface="Söhne Mono"/>
            </a:endParaRPr>
          </a:p>
          <a:p>
            <a:pPr algn="l"/>
            <a:r>
              <a:rPr lang="en-US" sz="1400" b="0" i="0" dirty="0">
                <a:solidFill>
                  <a:schemeClr val="accent3">
                    <a:lumMod val="10000"/>
                  </a:schemeClr>
                </a:solidFill>
                <a:effectLst/>
                <a:latin typeface="Söhne Mono"/>
              </a:rPr>
              <a:t>int main() {</a:t>
            </a:r>
          </a:p>
          <a:p>
            <a:pPr algn="l"/>
            <a:r>
              <a:rPr lang="en-US" sz="1400" b="0" i="0" dirty="0">
                <a:solidFill>
                  <a:schemeClr val="accent3">
                    <a:lumMod val="10000"/>
                  </a:schemeClr>
                </a:solidFill>
                <a:effectLst/>
                <a:latin typeface="Söhne Mono"/>
              </a:rPr>
              <a:t>    </a:t>
            </a:r>
            <a:r>
              <a:rPr lang="en-US" sz="1400" b="0" i="0" dirty="0" err="1">
                <a:solidFill>
                  <a:schemeClr val="accent3">
                    <a:lumMod val="10000"/>
                  </a:schemeClr>
                </a:solidFill>
                <a:effectLst/>
                <a:latin typeface="Söhne Mono"/>
              </a:rPr>
              <a:t>increment_counter</a:t>
            </a:r>
            <a:r>
              <a:rPr lang="en-US" sz="1400" b="0" i="0" dirty="0">
                <a:solidFill>
                  <a:schemeClr val="accent3">
                    <a:lumMod val="10000"/>
                  </a:schemeClr>
                </a:solidFill>
                <a:effectLst/>
                <a:latin typeface="Söhne Mono"/>
              </a:rPr>
              <a:t>();</a:t>
            </a:r>
          </a:p>
          <a:p>
            <a:pPr algn="l"/>
            <a:r>
              <a:rPr lang="en-US" sz="1400" b="0" i="0" dirty="0">
                <a:solidFill>
                  <a:schemeClr val="accent3">
                    <a:lumMod val="10000"/>
                  </a:schemeClr>
                </a:solidFill>
                <a:effectLst/>
                <a:latin typeface="Söhne Mono"/>
              </a:rPr>
              <a:t>    return 0;</a:t>
            </a:r>
          </a:p>
          <a:p>
            <a:pPr algn="l"/>
            <a:r>
              <a:rPr lang="en-US" sz="1400" b="0" i="0" dirty="0">
                <a:solidFill>
                  <a:schemeClr val="accent3">
                    <a:lumMod val="10000"/>
                  </a:schemeClr>
                </a:solidFill>
                <a:effectLst/>
                <a:latin typeface="Söhne Mono"/>
              </a:rPr>
              <a:t>}</a:t>
            </a:r>
          </a:p>
        </p:txBody>
      </p:sp>
      <p:sp>
        <p:nvSpPr>
          <p:cNvPr id="3" name="Arrow: Right 2">
            <a:extLst>
              <a:ext uri="{FF2B5EF4-FFF2-40B4-BE49-F238E27FC236}">
                <a16:creationId xmlns:a16="http://schemas.microsoft.com/office/drawing/2014/main" id="{C8FAEBF8-DA81-99AB-63EA-6035BD76D460}"/>
              </a:ext>
            </a:extLst>
          </p:cNvPr>
          <p:cNvSpPr/>
          <p:nvPr/>
        </p:nvSpPr>
        <p:spPr>
          <a:xfrm>
            <a:off x="3665621" y="2600444"/>
            <a:ext cx="529390" cy="2887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070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2004651"/>
          </a:xfrm>
        </p:spPr>
        <p:txBody>
          <a:bodyPr/>
          <a:lstStyle/>
          <a:p>
            <a:pPr marL="285750" indent="-285750">
              <a:buFont typeface="Arial" panose="020B0604020202020204" pitchFamily="34" charset="0"/>
              <a:buChar char="•"/>
            </a:pPr>
            <a:r>
              <a:rPr lang="en-US" b="1" dirty="0"/>
              <a:t>Global pointer (</a:t>
            </a:r>
            <a:r>
              <a:rPr lang="en-US" b="1" dirty="0" err="1"/>
              <a:t>gp</a:t>
            </a:r>
            <a:r>
              <a:rPr lang="en-US" b="1" dirty="0"/>
              <a:t>)</a:t>
            </a:r>
          </a:p>
          <a:p>
            <a:pPr marL="733806" lvl="1" indent="-285750"/>
            <a:r>
              <a:rPr lang="en-US" dirty="0"/>
              <a:t>Initialized to a starting location at boot time.</a:t>
            </a:r>
          </a:p>
          <a:p>
            <a:pPr marL="733806" lvl="1" indent="-285750"/>
            <a:r>
              <a:rPr lang="en-US" dirty="0"/>
              <a:t>Linker computes and exports </a:t>
            </a:r>
            <a:r>
              <a:rPr lang="en-US" dirty="0">
                <a:solidFill>
                  <a:schemeClr val="accent3">
                    <a:lumMod val="10000"/>
                  </a:schemeClr>
                </a:solidFill>
                <a:latin typeface="Söhne Mono"/>
              </a:rPr>
              <a:t>__</a:t>
            </a:r>
            <a:r>
              <a:rPr lang="en-US" dirty="0" err="1">
                <a:solidFill>
                  <a:schemeClr val="accent3">
                    <a:lumMod val="10000"/>
                  </a:schemeClr>
                </a:solidFill>
                <a:latin typeface="Söhne Mono"/>
              </a:rPr>
              <a:t>global_pointer</a:t>
            </a:r>
            <a:r>
              <a:rPr lang="en-US" dirty="0">
                <a:solidFill>
                  <a:schemeClr val="accent3">
                    <a:lumMod val="10000"/>
                  </a:schemeClr>
                </a:solidFill>
                <a:latin typeface="Söhne Mono"/>
              </a:rPr>
              <a:t> </a:t>
            </a:r>
            <a:r>
              <a:rPr lang="en-US" dirty="0"/>
              <a:t>macro to startup code</a:t>
            </a:r>
          </a:p>
          <a:p>
            <a:pPr marL="733806" lvl="1" indent="-285750"/>
            <a:r>
              <a:rPr lang="en-US" dirty="0"/>
              <a:t>la is a “load address” pseudo instruction</a:t>
            </a:r>
          </a:p>
          <a:p>
            <a:pPr marL="1008126" lvl="2" indent="-285750"/>
            <a:r>
              <a:rPr lang="en-US" dirty="0"/>
              <a:t>resolve to one or multiple RISC-V native instructions</a:t>
            </a:r>
          </a:p>
          <a:p>
            <a:pPr marL="1008126" lvl="2" indent="-285750"/>
            <a:r>
              <a:rPr lang="en-US" dirty="0"/>
              <a:t>depending on address value</a:t>
            </a:r>
          </a:p>
          <a:p>
            <a:pPr marL="733806" lvl="1" indent="-285750"/>
            <a:endParaRPr lang="en-US" dirty="0"/>
          </a:p>
          <a:p>
            <a:pPr marL="285750" indent="-285750">
              <a:buFont typeface="Arial" panose="020B0604020202020204" pitchFamily="34" charset="0"/>
              <a:buChar char="•"/>
            </a:pPr>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23</a:t>
            </a:fld>
            <a:endParaRPr lang="en-US" dirty="0"/>
          </a:p>
        </p:txBody>
      </p:sp>
      <p:sp>
        <p:nvSpPr>
          <p:cNvPr id="5" name="Title 4"/>
          <p:cNvSpPr>
            <a:spLocks noGrp="1"/>
          </p:cNvSpPr>
          <p:nvPr>
            <p:ph type="title"/>
          </p:nvPr>
        </p:nvSpPr>
        <p:spPr>
          <a:xfrm>
            <a:off x="640077" y="369582"/>
            <a:ext cx="7772400" cy="387798"/>
          </a:xfrm>
        </p:spPr>
        <p:txBody>
          <a:bodyPr/>
          <a:lstStyle/>
          <a:p>
            <a:r>
              <a:rPr lang="en-US" dirty="0"/>
              <a:t>RISC-V Registers</a:t>
            </a:r>
          </a:p>
        </p:txBody>
      </p:sp>
      <p:sp>
        <p:nvSpPr>
          <p:cNvPr id="6" name="TextBox 5">
            <a:extLst>
              <a:ext uri="{FF2B5EF4-FFF2-40B4-BE49-F238E27FC236}">
                <a16:creationId xmlns:a16="http://schemas.microsoft.com/office/drawing/2014/main" id="{AA878AD8-C234-712D-3D39-E944CEF13B1D}"/>
              </a:ext>
            </a:extLst>
          </p:cNvPr>
          <p:cNvSpPr txBox="1"/>
          <p:nvPr/>
        </p:nvSpPr>
        <p:spPr>
          <a:xfrm>
            <a:off x="1166086" y="3233010"/>
            <a:ext cx="6883670" cy="430887"/>
          </a:xfrm>
          <a:prstGeom prst="rect">
            <a:avLst/>
          </a:prstGeom>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l"/>
            <a:r>
              <a:rPr lang="en-US" sz="1400" b="0" i="0" dirty="0">
                <a:solidFill>
                  <a:schemeClr val="accent3">
                    <a:lumMod val="10000"/>
                  </a:schemeClr>
                </a:solidFill>
                <a:effectLst/>
                <a:latin typeface="Söhne Mono"/>
              </a:rPr>
              <a:t># </a:t>
            </a:r>
            <a:r>
              <a:rPr lang="en-US" sz="1400" dirty="0">
                <a:solidFill>
                  <a:schemeClr val="accent3">
                    <a:lumMod val="10000"/>
                  </a:schemeClr>
                </a:solidFill>
                <a:latin typeface="Söhne Mono"/>
              </a:rPr>
              <a:t>stack initialization</a:t>
            </a:r>
          </a:p>
          <a:p>
            <a:pPr algn="l"/>
            <a:r>
              <a:rPr lang="en-US" sz="1400" dirty="0">
                <a:solidFill>
                  <a:schemeClr val="accent3">
                    <a:lumMod val="10000"/>
                  </a:schemeClr>
                </a:solidFill>
                <a:latin typeface="Söhne Mono"/>
              </a:rPr>
              <a:t>la </a:t>
            </a:r>
            <a:r>
              <a:rPr lang="en-US" sz="1400" dirty="0" err="1">
                <a:solidFill>
                  <a:schemeClr val="accent3">
                    <a:lumMod val="10000"/>
                  </a:schemeClr>
                </a:solidFill>
                <a:latin typeface="Söhne Mono"/>
              </a:rPr>
              <a:t>gp</a:t>
            </a:r>
            <a:r>
              <a:rPr lang="en-US" sz="1400" dirty="0">
                <a:solidFill>
                  <a:schemeClr val="accent3">
                    <a:lumMod val="10000"/>
                  </a:schemeClr>
                </a:solidFill>
                <a:latin typeface="Söhne Mono"/>
              </a:rPr>
              <a:t>, __</a:t>
            </a:r>
            <a:r>
              <a:rPr lang="en-US" sz="1400" dirty="0" err="1">
                <a:solidFill>
                  <a:schemeClr val="accent3">
                    <a:lumMod val="10000"/>
                  </a:schemeClr>
                </a:solidFill>
                <a:latin typeface="Söhne Mono"/>
              </a:rPr>
              <a:t>global_pointer</a:t>
            </a:r>
            <a:endParaRPr lang="en-US" sz="1050" dirty="0">
              <a:solidFill>
                <a:schemeClr val="accent3">
                  <a:lumMod val="10000"/>
                </a:schemeClr>
              </a:solidFill>
            </a:endParaRPr>
          </a:p>
        </p:txBody>
      </p:sp>
    </p:spTree>
    <p:extLst>
      <p:ext uri="{BB962C8B-B14F-4D97-AF65-F5344CB8AC3E}">
        <p14:creationId xmlns:p14="http://schemas.microsoft.com/office/powerpoint/2010/main" val="569554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778675"/>
          </a:xfrm>
        </p:spPr>
        <p:txBody>
          <a:bodyPr/>
          <a:lstStyle/>
          <a:p>
            <a:pPr marL="285750" indent="-285750">
              <a:buFont typeface="Arial" panose="020B0604020202020204" pitchFamily="34" charset="0"/>
              <a:buChar char="•"/>
            </a:pPr>
            <a:r>
              <a:rPr lang="en-US" b="1" dirty="0"/>
              <a:t>Global pointer (</a:t>
            </a:r>
            <a:r>
              <a:rPr lang="en-US" b="1" dirty="0" err="1"/>
              <a:t>gp</a:t>
            </a:r>
            <a:r>
              <a:rPr lang="en-US" b="1" dirty="0"/>
              <a:t>)</a:t>
            </a:r>
          </a:p>
          <a:p>
            <a:pPr marL="733806" lvl="1" indent="-285750"/>
            <a:r>
              <a:rPr lang="en-US" b="0" i="0" dirty="0">
                <a:solidFill>
                  <a:srgbClr val="374151"/>
                </a:solidFill>
                <a:effectLst/>
                <a:latin typeface="Söhne"/>
              </a:rPr>
              <a:t>Assembly program</a:t>
            </a:r>
            <a:endParaRPr lang="en-US" dirty="0"/>
          </a:p>
          <a:p>
            <a:pPr marL="285750" indent="-285750">
              <a:buFont typeface="Arial" panose="020B0604020202020204" pitchFamily="34" charset="0"/>
              <a:buChar char="•"/>
            </a:pPr>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24</a:t>
            </a:fld>
            <a:endParaRPr lang="en-US" dirty="0"/>
          </a:p>
        </p:txBody>
      </p:sp>
      <p:sp>
        <p:nvSpPr>
          <p:cNvPr id="5" name="Title 4"/>
          <p:cNvSpPr>
            <a:spLocks noGrp="1"/>
          </p:cNvSpPr>
          <p:nvPr>
            <p:ph type="title"/>
          </p:nvPr>
        </p:nvSpPr>
        <p:spPr>
          <a:xfrm>
            <a:off x="640077" y="369582"/>
            <a:ext cx="7772400" cy="387798"/>
          </a:xfrm>
        </p:spPr>
        <p:txBody>
          <a:bodyPr/>
          <a:lstStyle/>
          <a:p>
            <a:r>
              <a:rPr lang="en-US" dirty="0"/>
              <a:t>RISC-V Registers</a:t>
            </a:r>
          </a:p>
        </p:txBody>
      </p:sp>
      <p:sp>
        <p:nvSpPr>
          <p:cNvPr id="3" name="TextBox 2">
            <a:extLst>
              <a:ext uri="{FF2B5EF4-FFF2-40B4-BE49-F238E27FC236}">
                <a16:creationId xmlns:a16="http://schemas.microsoft.com/office/drawing/2014/main" id="{1D1DCB37-A3E3-A5B9-171B-0B1704515EF2}"/>
              </a:ext>
            </a:extLst>
          </p:cNvPr>
          <p:cNvSpPr txBox="1"/>
          <p:nvPr/>
        </p:nvSpPr>
        <p:spPr>
          <a:xfrm>
            <a:off x="2398295" y="2176293"/>
            <a:ext cx="6084598" cy="2154436"/>
          </a:xfrm>
          <a:prstGeom prst="rect">
            <a:avLst/>
          </a:prstGeom>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l"/>
            <a:r>
              <a:rPr lang="en-US" sz="1400" b="0" i="0" dirty="0">
                <a:solidFill>
                  <a:schemeClr val="accent3">
                    <a:lumMod val="10000"/>
                  </a:schemeClr>
                </a:solidFill>
                <a:effectLst/>
                <a:latin typeface="Söhne Mono"/>
              </a:rPr>
              <a:t>increment_ counter :</a:t>
            </a:r>
          </a:p>
          <a:p>
            <a:pPr algn="l"/>
            <a:r>
              <a:rPr lang="en-US" sz="1400" b="0" i="0" dirty="0">
                <a:solidFill>
                  <a:schemeClr val="accent3">
                    <a:lumMod val="10000"/>
                  </a:schemeClr>
                </a:solidFill>
                <a:effectLst/>
                <a:latin typeface="Söhne Mono"/>
              </a:rPr>
              <a:t>    </a:t>
            </a:r>
            <a:r>
              <a:rPr lang="en-US" sz="1400" b="0" i="0" dirty="0" err="1">
                <a:solidFill>
                  <a:schemeClr val="accent3">
                    <a:lumMod val="10000"/>
                  </a:schemeClr>
                </a:solidFill>
                <a:effectLst/>
                <a:latin typeface="Söhne Mono"/>
              </a:rPr>
              <a:t>lw</a:t>
            </a:r>
            <a:r>
              <a:rPr lang="en-US" sz="1400" b="0" i="0" dirty="0">
                <a:solidFill>
                  <a:schemeClr val="accent3">
                    <a:lumMod val="10000"/>
                  </a:schemeClr>
                </a:solidFill>
                <a:effectLst/>
                <a:latin typeface="Söhne Mono"/>
              </a:rPr>
              <a:t>      t1, 0(</a:t>
            </a:r>
            <a:r>
              <a:rPr lang="en-US" sz="1400" b="0" i="0" dirty="0" err="1">
                <a:solidFill>
                  <a:schemeClr val="accent3">
                    <a:lumMod val="10000"/>
                  </a:schemeClr>
                </a:solidFill>
                <a:effectLst/>
                <a:latin typeface="Söhne Mono"/>
              </a:rPr>
              <a:t>gp</a:t>
            </a:r>
            <a:r>
              <a:rPr lang="en-US" sz="1400" b="0" i="0" dirty="0">
                <a:solidFill>
                  <a:schemeClr val="accent3">
                    <a:lumMod val="10000"/>
                  </a:schemeClr>
                </a:solidFill>
                <a:effectLst/>
                <a:latin typeface="Söhne Mono"/>
              </a:rPr>
              <a:t>)        # Load current value of counter</a:t>
            </a:r>
          </a:p>
          <a:p>
            <a:pPr algn="l"/>
            <a:r>
              <a:rPr lang="en-US" sz="1400" b="0" i="0" dirty="0">
                <a:solidFill>
                  <a:schemeClr val="accent3">
                    <a:lumMod val="10000"/>
                  </a:schemeClr>
                </a:solidFill>
                <a:effectLst/>
                <a:latin typeface="Söhne Mono"/>
              </a:rPr>
              <a:t>    </a:t>
            </a:r>
            <a:r>
              <a:rPr lang="en-US" sz="1400" b="0" i="0" dirty="0" err="1">
                <a:solidFill>
                  <a:schemeClr val="accent3">
                    <a:lumMod val="10000"/>
                  </a:schemeClr>
                </a:solidFill>
                <a:effectLst/>
                <a:latin typeface="Söhne Mono"/>
              </a:rPr>
              <a:t>addi</a:t>
            </a:r>
            <a:r>
              <a:rPr lang="en-US" sz="1400" b="0" i="0" dirty="0">
                <a:solidFill>
                  <a:schemeClr val="accent3">
                    <a:lumMod val="10000"/>
                  </a:schemeClr>
                </a:solidFill>
                <a:effectLst/>
                <a:latin typeface="Söhne Mono"/>
              </a:rPr>
              <a:t>    t1, t1, 1        # Increment the value</a:t>
            </a:r>
          </a:p>
          <a:p>
            <a:pPr algn="l"/>
            <a:r>
              <a:rPr lang="en-US" sz="1400" b="0" i="0" dirty="0">
                <a:solidFill>
                  <a:schemeClr val="accent3">
                    <a:lumMod val="10000"/>
                  </a:schemeClr>
                </a:solidFill>
                <a:effectLst/>
                <a:latin typeface="Söhne Mono"/>
              </a:rPr>
              <a:t>    </a:t>
            </a:r>
            <a:r>
              <a:rPr lang="en-US" sz="1400" b="0" i="0" dirty="0" err="1">
                <a:solidFill>
                  <a:schemeClr val="accent3">
                    <a:lumMod val="10000"/>
                  </a:schemeClr>
                </a:solidFill>
                <a:effectLst/>
                <a:latin typeface="Söhne Mono"/>
              </a:rPr>
              <a:t>sw</a:t>
            </a:r>
            <a:r>
              <a:rPr lang="en-US" sz="1400" b="0" i="0" dirty="0">
                <a:solidFill>
                  <a:schemeClr val="accent3">
                    <a:lumMod val="10000"/>
                  </a:schemeClr>
                </a:solidFill>
                <a:effectLst/>
                <a:latin typeface="Söhne Mono"/>
              </a:rPr>
              <a:t>      t1, 0(t0)        # Store the incremented value back to counter</a:t>
            </a:r>
          </a:p>
          <a:p>
            <a:pPr algn="l"/>
            <a:r>
              <a:rPr lang="en-US" sz="1400" b="0" i="0" dirty="0">
                <a:solidFill>
                  <a:schemeClr val="accent3">
                    <a:lumMod val="10000"/>
                  </a:schemeClr>
                </a:solidFill>
                <a:effectLst/>
                <a:latin typeface="Söhne Mono"/>
              </a:rPr>
              <a:t>    ret</a:t>
            </a:r>
          </a:p>
          <a:p>
            <a:pPr algn="l"/>
            <a:endParaRPr lang="en-US" sz="1400" b="0" i="0" dirty="0">
              <a:solidFill>
                <a:schemeClr val="accent3">
                  <a:lumMod val="10000"/>
                </a:schemeClr>
              </a:solidFill>
              <a:effectLst/>
              <a:latin typeface="Söhne Mono"/>
            </a:endParaRPr>
          </a:p>
          <a:p>
            <a:pPr algn="l"/>
            <a:r>
              <a:rPr lang="en-US" sz="1400" b="0" i="0" dirty="0">
                <a:solidFill>
                  <a:schemeClr val="accent3">
                    <a:lumMod val="10000"/>
                  </a:schemeClr>
                </a:solidFill>
                <a:effectLst/>
                <a:latin typeface="Söhne Mono"/>
              </a:rPr>
              <a:t>main:</a:t>
            </a:r>
          </a:p>
          <a:p>
            <a:pPr algn="l"/>
            <a:r>
              <a:rPr lang="en-US" sz="1400" b="0" i="0" dirty="0">
                <a:solidFill>
                  <a:schemeClr val="accent3">
                    <a:lumMod val="10000"/>
                  </a:schemeClr>
                </a:solidFill>
                <a:effectLst/>
                <a:latin typeface="Söhne Mono"/>
              </a:rPr>
              <a:t>    call    increment_ counter</a:t>
            </a:r>
          </a:p>
          <a:p>
            <a:pPr algn="l"/>
            <a:r>
              <a:rPr lang="en-US" sz="1400" b="0" i="0" dirty="0">
                <a:solidFill>
                  <a:schemeClr val="accent3">
                    <a:lumMod val="10000"/>
                  </a:schemeClr>
                </a:solidFill>
                <a:effectLst/>
                <a:latin typeface="Söhne Mono"/>
              </a:rPr>
              <a:t>    li      a0, 0            # Set return value of main to 0</a:t>
            </a:r>
          </a:p>
          <a:p>
            <a:pPr algn="l"/>
            <a:r>
              <a:rPr lang="en-US" sz="1400" b="0" i="0" dirty="0">
                <a:solidFill>
                  <a:schemeClr val="accent3">
                    <a:lumMod val="10000"/>
                  </a:schemeClr>
                </a:solidFill>
                <a:effectLst/>
                <a:latin typeface="Söhne Mono"/>
              </a:rPr>
              <a:t>    ret</a:t>
            </a:r>
          </a:p>
        </p:txBody>
      </p:sp>
    </p:spTree>
    <p:extLst>
      <p:ext uri="{BB962C8B-B14F-4D97-AF65-F5344CB8AC3E}">
        <p14:creationId xmlns:p14="http://schemas.microsoft.com/office/powerpoint/2010/main" val="222699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1269065"/>
          </a:xfrm>
        </p:spPr>
        <p:txBody>
          <a:bodyPr/>
          <a:lstStyle/>
          <a:p>
            <a:pPr marL="285750" indent="-285750">
              <a:buFont typeface="Arial" panose="020B0604020202020204" pitchFamily="34" charset="0"/>
              <a:buChar char="•"/>
            </a:pPr>
            <a:r>
              <a:rPr lang="en-US" b="1" dirty="0"/>
              <a:t>Thread pointer (</a:t>
            </a:r>
            <a:r>
              <a:rPr lang="en-US" b="1" dirty="0" err="1"/>
              <a:t>tp</a:t>
            </a:r>
            <a:r>
              <a:rPr lang="en-US" b="1" dirty="0"/>
              <a:t>)</a:t>
            </a:r>
          </a:p>
          <a:p>
            <a:pPr marL="733806" lvl="1" indent="-285750"/>
            <a:r>
              <a:rPr lang="en-US" b="0" i="0" dirty="0">
                <a:solidFill>
                  <a:srgbClr val="374151"/>
                </a:solidFill>
                <a:effectLst/>
                <a:latin typeface="Söhne"/>
              </a:rPr>
              <a:t>used to efficiently access thread-local storage (TLS)</a:t>
            </a:r>
          </a:p>
          <a:p>
            <a:pPr marL="733806" lvl="1" indent="-285750"/>
            <a:r>
              <a:rPr lang="en-US" dirty="0">
                <a:solidFill>
                  <a:srgbClr val="374151"/>
                </a:solidFill>
                <a:latin typeface="Söhne"/>
              </a:rPr>
              <a:t>TLS holds data unique to each thread in a multi-threading environment</a:t>
            </a:r>
          </a:p>
          <a:p>
            <a:pPr marL="733806" lvl="1" indent="-285750"/>
            <a:r>
              <a:rPr lang="en-US" dirty="0">
                <a:solidFill>
                  <a:srgbClr val="374151"/>
                </a:solidFill>
                <a:latin typeface="Söhne"/>
              </a:rPr>
              <a:t>Example:</a:t>
            </a:r>
          </a:p>
          <a:p>
            <a:pPr marL="285750" indent="-285750">
              <a:buFont typeface="Arial" panose="020B0604020202020204" pitchFamily="34" charset="0"/>
              <a:buChar char="•"/>
            </a:pPr>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25</a:t>
            </a:fld>
            <a:endParaRPr lang="en-US" dirty="0"/>
          </a:p>
        </p:txBody>
      </p:sp>
      <p:sp>
        <p:nvSpPr>
          <p:cNvPr id="5" name="Title 4"/>
          <p:cNvSpPr>
            <a:spLocks noGrp="1"/>
          </p:cNvSpPr>
          <p:nvPr>
            <p:ph type="title"/>
          </p:nvPr>
        </p:nvSpPr>
        <p:spPr>
          <a:xfrm>
            <a:off x="640077" y="369582"/>
            <a:ext cx="7772400" cy="387798"/>
          </a:xfrm>
        </p:spPr>
        <p:txBody>
          <a:bodyPr/>
          <a:lstStyle/>
          <a:p>
            <a:r>
              <a:rPr lang="en-US" dirty="0"/>
              <a:t>RISC-V Registers</a:t>
            </a:r>
          </a:p>
        </p:txBody>
      </p:sp>
      <p:sp>
        <p:nvSpPr>
          <p:cNvPr id="3" name="TextBox 2">
            <a:extLst>
              <a:ext uri="{FF2B5EF4-FFF2-40B4-BE49-F238E27FC236}">
                <a16:creationId xmlns:a16="http://schemas.microsoft.com/office/drawing/2014/main" id="{1D1DCB37-A3E3-A5B9-171B-0B1704515EF2}"/>
              </a:ext>
            </a:extLst>
          </p:cNvPr>
          <p:cNvSpPr txBox="1"/>
          <p:nvPr/>
        </p:nvSpPr>
        <p:spPr>
          <a:xfrm>
            <a:off x="2743200" y="2023755"/>
            <a:ext cx="5069305" cy="2862322"/>
          </a:xfrm>
          <a:prstGeom prst="rect">
            <a:avLst/>
          </a:prstGeom>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l"/>
            <a:r>
              <a:rPr lang="en-US" sz="1000" dirty="0">
                <a:solidFill>
                  <a:schemeClr val="accent3">
                    <a:lumMod val="10000"/>
                  </a:schemeClr>
                </a:solidFill>
              </a:rPr>
              <a:t>#include &lt;iostream&gt;</a:t>
            </a:r>
          </a:p>
          <a:p>
            <a:pPr algn="l"/>
            <a:r>
              <a:rPr lang="en-US" sz="1000" dirty="0">
                <a:solidFill>
                  <a:schemeClr val="accent3">
                    <a:lumMod val="10000"/>
                  </a:schemeClr>
                </a:solidFill>
              </a:rPr>
              <a:t>#include &lt;thread&gt;</a:t>
            </a:r>
          </a:p>
          <a:p>
            <a:pPr algn="l"/>
            <a:r>
              <a:rPr lang="en-US" sz="1000" dirty="0">
                <a:solidFill>
                  <a:schemeClr val="accent3">
                    <a:lumMod val="10000"/>
                  </a:schemeClr>
                </a:solidFill>
              </a:rPr>
              <a:t>#include &lt;vector&gt;</a:t>
            </a:r>
          </a:p>
          <a:p>
            <a:pPr algn="l"/>
            <a:endParaRPr lang="en-US" sz="1000" dirty="0">
              <a:solidFill>
                <a:schemeClr val="accent3">
                  <a:lumMod val="10000"/>
                </a:schemeClr>
              </a:solidFill>
            </a:endParaRPr>
          </a:p>
          <a:p>
            <a:pPr algn="l"/>
            <a:r>
              <a:rPr lang="en-US" sz="1000" dirty="0" err="1">
                <a:solidFill>
                  <a:schemeClr val="accent3">
                    <a:lumMod val="10000"/>
                  </a:schemeClr>
                </a:solidFill>
              </a:rPr>
              <a:t>thread_local</a:t>
            </a:r>
            <a:r>
              <a:rPr lang="en-US" sz="1000" dirty="0">
                <a:solidFill>
                  <a:schemeClr val="accent3">
                    <a:lumMod val="10000"/>
                  </a:schemeClr>
                </a:solidFill>
              </a:rPr>
              <a:t> int </a:t>
            </a:r>
            <a:r>
              <a:rPr lang="en-US" sz="1000" dirty="0" err="1">
                <a:solidFill>
                  <a:schemeClr val="accent3">
                    <a:lumMod val="10000"/>
                  </a:schemeClr>
                </a:solidFill>
              </a:rPr>
              <a:t>tl_counter</a:t>
            </a:r>
            <a:r>
              <a:rPr lang="en-US" sz="1000" dirty="0">
                <a:solidFill>
                  <a:schemeClr val="accent3">
                    <a:lumMod val="10000"/>
                  </a:schemeClr>
                </a:solidFill>
              </a:rPr>
              <a:t> = 0;</a:t>
            </a:r>
          </a:p>
          <a:p>
            <a:pPr algn="l"/>
            <a:endParaRPr lang="en-US" sz="1000" dirty="0">
              <a:solidFill>
                <a:schemeClr val="accent3">
                  <a:lumMod val="10000"/>
                </a:schemeClr>
              </a:solidFill>
            </a:endParaRPr>
          </a:p>
          <a:p>
            <a:pPr algn="l"/>
            <a:r>
              <a:rPr lang="en-US" sz="1000" dirty="0">
                <a:solidFill>
                  <a:schemeClr val="accent3">
                    <a:lumMod val="10000"/>
                  </a:schemeClr>
                </a:solidFill>
              </a:rPr>
              <a:t>void </a:t>
            </a:r>
            <a:r>
              <a:rPr lang="en-US" sz="1000" dirty="0" err="1">
                <a:solidFill>
                  <a:schemeClr val="accent3">
                    <a:lumMod val="10000"/>
                  </a:schemeClr>
                </a:solidFill>
              </a:rPr>
              <a:t>incrementCounter</a:t>
            </a:r>
            <a:r>
              <a:rPr lang="en-US" sz="1000" dirty="0">
                <a:solidFill>
                  <a:schemeClr val="accent3">
                    <a:lumMod val="10000"/>
                  </a:schemeClr>
                </a:solidFill>
              </a:rPr>
              <a:t>() {</a:t>
            </a:r>
          </a:p>
          <a:p>
            <a:pPr algn="l"/>
            <a:r>
              <a:rPr lang="en-US" sz="1000" dirty="0">
                <a:solidFill>
                  <a:schemeClr val="accent3">
                    <a:lumMod val="10000"/>
                  </a:schemeClr>
                </a:solidFill>
              </a:rPr>
              <a:t>    </a:t>
            </a:r>
            <a:r>
              <a:rPr lang="en-US" sz="1000" dirty="0" err="1">
                <a:solidFill>
                  <a:schemeClr val="accent3">
                    <a:lumMod val="10000"/>
                  </a:schemeClr>
                </a:solidFill>
              </a:rPr>
              <a:t>tl_counter</a:t>
            </a:r>
            <a:r>
              <a:rPr lang="en-US" sz="1000" dirty="0">
                <a:solidFill>
                  <a:schemeClr val="accent3">
                    <a:lumMod val="10000"/>
                  </a:schemeClr>
                </a:solidFill>
              </a:rPr>
              <a:t>++;</a:t>
            </a:r>
            <a:br>
              <a:rPr lang="en-US" sz="1000" dirty="0">
                <a:solidFill>
                  <a:schemeClr val="accent3">
                    <a:lumMod val="10000"/>
                  </a:schemeClr>
                </a:solidFill>
              </a:rPr>
            </a:br>
            <a:r>
              <a:rPr lang="en-US" sz="1000" dirty="0">
                <a:solidFill>
                  <a:schemeClr val="accent3">
                    <a:lumMod val="10000"/>
                  </a:schemeClr>
                </a:solidFill>
              </a:rPr>
              <a:t>}</a:t>
            </a:r>
          </a:p>
          <a:p>
            <a:pPr algn="l"/>
            <a:endParaRPr lang="en-US" sz="1000" dirty="0">
              <a:solidFill>
                <a:schemeClr val="accent3">
                  <a:lumMod val="10000"/>
                </a:schemeClr>
              </a:solidFill>
            </a:endParaRPr>
          </a:p>
          <a:p>
            <a:pPr algn="l"/>
            <a:r>
              <a:rPr lang="en-US" sz="1000" dirty="0">
                <a:solidFill>
                  <a:schemeClr val="accent3">
                    <a:lumMod val="10000"/>
                  </a:schemeClr>
                </a:solidFill>
              </a:rPr>
              <a:t>int main() {</a:t>
            </a:r>
          </a:p>
          <a:p>
            <a:pPr algn="l"/>
            <a:r>
              <a:rPr lang="en-US" sz="1000" dirty="0">
                <a:solidFill>
                  <a:schemeClr val="accent3">
                    <a:lumMod val="10000"/>
                  </a:schemeClr>
                </a:solidFill>
              </a:rPr>
              <a:t>    std::vector&lt;std::thread&gt; threads;</a:t>
            </a:r>
          </a:p>
          <a:p>
            <a:pPr algn="l"/>
            <a:r>
              <a:rPr lang="en-US" sz="1000" dirty="0">
                <a:solidFill>
                  <a:schemeClr val="accent3">
                    <a:lumMod val="10000"/>
                  </a:schemeClr>
                </a:solidFill>
              </a:rPr>
              <a:t>    for(int </a:t>
            </a:r>
            <a:r>
              <a:rPr lang="en-US" sz="1000" dirty="0" err="1">
                <a:solidFill>
                  <a:schemeClr val="accent3">
                    <a:lumMod val="10000"/>
                  </a:schemeClr>
                </a:solidFill>
              </a:rPr>
              <a:t>i</a:t>
            </a:r>
            <a:r>
              <a:rPr lang="en-US" sz="1000" dirty="0">
                <a:solidFill>
                  <a:schemeClr val="accent3">
                    <a:lumMod val="10000"/>
                  </a:schemeClr>
                </a:solidFill>
              </a:rPr>
              <a:t> = 0; </a:t>
            </a:r>
            <a:r>
              <a:rPr lang="en-US" sz="1000" dirty="0" err="1">
                <a:solidFill>
                  <a:schemeClr val="accent3">
                    <a:lumMod val="10000"/>
                  </a:schemeClr>
                </a:solidFill>
              </a:rPr>
              <a:t>i</a:t>
            </a:r>
            <a:r>
              <a:rPr lang="en-US" sz="1000" dirty="0">
                <a:solidFill>
                  <a:schemeClr val="accent3">
                    <a:lumMod val="10000"/>
                  </a:schemeClr>
                </a:solidFill>
              </a:rPr>
              <a:t> &lt; 5; ++</a:t>
            </a:r>
            <a:r>
              <a:rPr lang="en-US" sz="1000" dirty="0" err="1">
                <a:solidFill>
                  <a:schemeClr val="accent3">
                    <a:lumMod val="10000"/>
                  </a:schemeClr>
                </a:solidFill>
              </a:rPr>
              <a:t>i</a:t>
            </a:r>
            <a:r>
              <a:rPr lang="en-US" sz="1000" dirty="0">
                <a:solidFill>
                  <a:schemeClr val="accent3">
                    <a:lumMod val="10000"/>
                  </a:schemeClr>
                </a:solidFill>
              </a:rPr>
              <a:t>) {</a:t>
            </a:r>
          </a:p>
          <a:p>
            <a:pPr algn="l"/>
            <a:r>
              <a:rPr lang="en-US" sz="1000" dirty="0">
                <a:solidFill>
                  <a:schemeClr val="accent3">
                    <a:lumMod val="10000"/>
                  </a:schemeClr>
                </a:solidFill>
              </a:rPr>
              <a:t>        </a:t>
            </a:r>
            <a:r>
              <a:rPr lang="en-US" sz="1000" dirty="0" err="1">
                <a:solidFill>
                  <a:schemeClr val="accent3">
                    <a:lumMod val="10000"/>
                  </a:schemeClr>
                </a:solidFill>
              </a:rPr>
              <a:t>threads.push_back</a:t>
            </a:r>
            <a:r>
              <a:rPr lang="en-US" sz="1000" dirty="0">
                <a:solidFill>
                  <a:schemeClr val="accent3">
                    <a:lumMod val="10000"/>
                  </a:schemeClr>
                </a:solidFill>
              </a:rPr>
              <a:t>(std::thread(</a:t>
            </a:r>
            <a:r>
              <a:rPr lang="en-US" sz="1000" dirty="0" err="1">
                <a:solidFill>
                  <a:schemeClr val="accent3">
                    <a:lumMod val="10000"/>
                  </a:schemeClr>
                </a:solidFill>
              </a:rPr>
              <a:t>incrementCounter</a:t>
            </a:r>
            <a:r>
              <a:rPr lang="en-US" sz="1000" dirty="0">
                <a:solidFill>
                  <a:schemeClr val="accent3">
                    <a:lumMod val="10000"/>
                  </a:schemeClr>
                </a:solidFill>
              </a:rPr>
              <a:t>));</a:t>
            </a:r>
          </a:p>
          <a:p>
            <a:pPr algn="l"/>
            <a:r>
              <a:rPr lang="en-US" sz="1000" dirty="0">
                <a:solidFill>
                  <a:schemeClr val="accent3">
                    <a:lumMod val="10000"/>
                  </a:schemeClr>
                </a:solidFill>
              </a:rPr>
              <a:t>    }</a:t>
            </a:r>
            <a:br>
              <a:rPr lang="en-US" sz="1000" dirty="0">
                <a:solidFill>
                  <a:schemeClr val="accent3">
                    <a:lumMod val="10000"/>
                  </a:schemeClr>
                </a:solidFill>
              </a:rPr>
            </a:br>
            <a:r>
              <a:rPr lang="en-US" sz="1000" dirty="0">
                <a:solidFill>
                  <a:schemeClr val="accent3">
                    <a:lumMod val="10000"/>
                  </a:schemeClr>
                </a:solidFill>
              </a:rPr>
              <a:t>    for(auto&amp; t : threads) </a:t>
            </a:r>
            <a:r>
              <a:rPr lang="en-US" sz="1000" dirty="0" err="1">
                <a:solidFill>
                  <a:schemeClr val="accent3">
                    <a:lumMod val="10000"/>
                  </a:schemeClr>
                </a:solidFill>
              </a:rPr>
              <a:t>t.join</a:t>
            </a:r>
            <a:r>
              <a:rPr lang="en-US" sz="1000" dirty="0">
                <a:solidFill>
                  <a:schemeClr val="accent3">
                    <a:lumMod val="10000"/>
                  </a:schemeClr>
                </a:solidFill>
              </a:rPr>
              <a:t>();</a:t>
            </a:r>
            <a:br>
              <a:rPr lang="en-US" sz="1000" dirty="0">
                <a:solidFill>
                  <a:schemeClr val="accent3">
                    <a:lumMod val="10000"/>
                  </a:schemeClr>
                </a:solidFill>
              </a:rPr>
            </a:br>
            <a:r>
              <a:rPr lang="en-US" sz="1000" dirty="0">
                <a:solidFill>
                  <a:schemeClr val="accent3">
                    <a:lumMod val="10000"/>
                  </a:schemeClr>
                </a:solidFill>
              </a:rPr>
              <a:t>    return 0;</a:t>
            </a:r>
          </a:p>
          <a:p>
            <a:pPr algn="l"/>
            <a:r>
              <a:rPr lang="en-US" sz="1000" dirty="0">
                <a:solidFill>
                  <a:schemeClr val="accent3">
                    <a:lumMod val="10000"/>
                  </a:schemeClr>
                </a:solidFill>
              </a:rPr>
              <a:t>}</a:t>
            </a:r>
          </a:p>
          <a:p>
            <a:pPr algn="l"/>
            <a:endParaRPr lang="en-US" sz="600" dirty="0">
              <a:solidFill>
                <a:schemeClr val="accent3">
                  <a:lumMod val="10000"/>
                </a:schemeClr>
              </a:solidFill>
            </a:endParaRPr>
          </a:p>
        </p:txBody>
      </p:sp>
      <p:sp>
        <p:nvSpPr>
          <p:cNvPr id="6" name="Arrow: Right 5">
            <a:extLst>
              <a:ext uri="{FF2B5EF4-FFF2-40B4-BE49-F238E27FC236}">
                <a16:creationId xmlns:a16="http://schemas.microsoft.com/office/drawing/2014/main" id="{7018661F-C283-B7F4-402D-906C08F5A88A}"/>
              </a:ext>
            </a:extLst>
          </p:cNvPr>
          <p:cNvSpPr/>
          <p:nvPr/>
        </p:nvSpPr>
        <p:spPr>
          <a:xfrm>
            <a:off x="2141621" y="2571750"/>
            <a:ext cx="529390" cy="285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172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5136" y="1208313"/>
            <a:ext cx="8157755" cy="705834"/>
          </a:xfrm>
        </p:spPr>
        <p:txBody>
          <a:bodyPr/>
          <a:lstStyle/>
          <a:p>
            <a:pPr marL="285750" indent="-285750">
              <a:buFont typeface="Arial" panose="020B0604020202020204" pitchFamily="34" charset="0"/>
              <a:buChar char="•"/>
            </a:pPr>
            <a:r>
              <a:rPr lang="en-US" b="1" dirty="0"/>
              <a:t>Thread pointer (</a:t>
            </a:r>
            <a:r>
              <a:rPr lang="en-US" b="1" dirty="0" err="1"/>
              <a:t>tp</a:t>
            </a:r>
            <a:r>
              <a:rPr lang="en-US" b="1" dirty="0"/>
              <a:t>)</a:t>
            </a:r>
          </a:p>
          <a:p>
            <a:pPr marL="733806" lvl="1" indent="-285750"/>
            <a:r>
              <a:rPr lang="en-US" dirty="0"/>
              <a:t>Initialized to a starting location at boot time.</a:t>
            </a:r>
          </a:p>
          <a:p>
            <a:pPr marL="733806" lvl="1" indent="-285750"/>
            <a:r>
              <a:rPr lang="en-US" dirty="0"/>
              <a:t>Linker computes and exports </a:t>
            </a:r>
            <a:r>
              <a:rPr lang="en-US" sz="1400" dirty="0">
                <a:solidFill>
                  <a:schemeClr val="accent3">
                    <a:lumMod val="10000"/>
                  </a:schemeClr>
                </a:solidFill>
              </a:rPr>
              <a:t>__</a:t>
            </a:r>
            <a:r>
              <a:rPr lang="en-US" sz="1400" dirty="0" err="1">
                <a:solidFill>
                  <a:schemeClr val="accent3">
                    <a:lumMod val="10000"/>
                  </a:schemeClr>
                </a:solidFill>
              </a:rPr>
              <a:t>tcb_aligned_size</a:t>
            </a:r>
            <a:r>
              <a:rPr lang="en-US" sz="1400" dirty="0">
                <a:solidFill>
                  <a:schemeClr val="accent3">
                    <a:lumMod val="10000"/>
                  </a:schemeClr>
                </a:solidFill>
              </a:rPr>
              <a:t> macro </a:t>
            </a:r>
            <a:r>
              <a:rPr lang="en-US" dirty="0"/>
              <a:t>to startup code.</a:t>
            </a:r>
          </a:p>
        </p:txBody>
      </p:sp>
      <p:sp>
        <p:nvSpPr>
          <p:cNvPr id="4" name="Slide Number Placeholder 3"/>
          <p:cNvSpPr>
            <a:spLocks noGrp="1"/>
          </p:cNvSpPr>
          <p:nvPr>
            <p:ph type="sldNum" sz="quarter" idx="19"/>
          </p:nvPr>
        </p:nvSpPr>
        <p:spPr/>
        <p:txBody>
          <a:bodyPr/>
          <a:lstStyle/>
          <a:p>
            <a:fld id="{B6238B5B-F19C-E947-A0BC-87BD7983F871}" type="slidenum">
              <a:rPr lang="en-US" smtClean="0"/>
              <a:pPr/>
              <a:t>26</a:t>
            </a:fld>
            <a:endParaRPr lang="en-US" dirty="0"/>
          </a:p>
        </p:txBody>
      </p:sp>
      <p:sp>
        <p:nvSpPr>
          <p:cNvPr id="5" name="Title 4"/>
          <p:cNvSpPr>
            <a:spLocks noGrp="1"/>
          </p:cNvSpPr>
          <p:nvPr>
            <p:ph type="title"/>
          </p:nvPr>
        </p:nvSpPr>
        <p:spPr>
          <a:xfrm>
            <a:off x="640077" y="369582"/>
            <a:ext cx="7772400" cy="387798"/>
          </a:xfrm>
        </p:spPr>
        <p:txBody>
          <a:bodyPr/>
          <a:lstStyle/>
          <a:p>
            <a:r>
              <a:rPr lang="en-US" dirty="0"/>
              <a:t>RISC-V Registers</a:t>
            </a:r>
          </a:p>
        </p:txBody>
      </p:sp>
      <p:sp>
        <p:nvSpPr>
          <p:cNvPr id="3" name="TextBox 2">
            <a:extLst>
              <a:ext uri="{FF2B5EF4-FFF2-40B4-BE49-F238E27FC236}">
                <a16:creationId xmlns:a16="http://schemas.microsoft.com/office/drawing/2014/main" id="{1D1DCB37-A3E3-A5B9-171B-0B1704515EF2}"/>
              </a:ext>
            </a:extLst>
          </p:cNvPr>
          <p:cNvSpPr txBox="1"/>
          <p:nvPr/>
        </p:nvSpPr>
        <p:spPr>
          <a:xfrm>
            <a:off x="1984234" y="2409887"/>
            <a:ext cx="5571598" cy="2031325"/>
          </a:xfrm>
          <a:prstGeom prst="rect">
            <a:avLst/>
          </a:prstGeom>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l"/>
            <a:r>
              <a:rPr lang="en-US" sz="1100" dirty="0">
                <a:solidFill>
                  <a:schemeClr val="accent3">
                    <a:lumMod val="10000"/>
                  </a:schemeClr>
                </a:solidFill>
              </a:rPr>
              <a:t>  </a:t>
            </a:r>
            <a:r>
              <a:rPr lang="en-US" sz="1100" dirty="0" err="1">
                <a:solidFill>
                  <a:schemeClr val="accent3">
                    <a:lumMod val="10000"/>
                  </a:schemeClr>
                </a:solidFill>
              </a:rPr>
              <a:t>csrr</a:t>
            </a:r>
            <a:r>
              <a:rPr lang="en-US" sz="1100" dirty="0">
                <a:solidFill>
                  <a:schemeClr val="accent3">
                    <a:lumMod val="10000"/>
                  </a:schemeClr>
                </a:solidFill>
              </a:rPr>
              <a:t>  t0, VX_CSR_MHARTID</a:t>
            </a:r>
          </a:p>
          <a:p>
            <a:pPr algn="l"/>
            <a:r>
              <a:rPr lang="en-US" sz="1100" dirty="0">
                <a:solidFill>
                  <a:schemeClr val="accent3">
                    <a:lumMod val="10000"/>
                  </a:schemeClr>
                </a:solidFill>
              </a:rPr>
              <a:t>  </a:t>
            </a:r>
            <a:r>
              <a:rPr lang="en-US" sz="1100" dirty="0" err="1">
                <a:solidFill>
                  <a:schemeClr val="accent3">
                    <a:lumMod val="10000"/>
                  </a:schemeClr>
                </a:solidFill>
              </a:rPr>
              <a:t>sll</a:t>
            </a:r>
            <a:r>
              <a:rPr lang="en-US" sz="1100" dirty="0">
                <a:solidFill>
                  <a:schemeClr val="accent3">
                    <a:lumMod val="10000"/>
                  </a:schemeClr>
                </a:solidFill>
              </a:rPr>
              <a:t>   t1, t0, STACK_LOG2_SIZE  # </a:t>
            </a:r>
          </a:p>
          <a:p>
            <a:pPr algn="l"/>
            <a:r>
              <a:rPr lang="en-US" sz="1100" dirty="0">
                <a:solidFill>
                  <a:schemeClr val="accent3">
                    <a:lumMod val="10000"/>
                  </a:schemeClr>
                </a:solidFill>
              </a:rPr>
              <a:t>  sub </a:t>
            </a:r>
            <a:r>
              <a:rPr lang="en-US" sz="1100" dirty="0" err="1">
                <a:solidFill>
                  <a:schemeClr val="accent3">
                    <a:lumMod val="10000"/>
                  </a:schemeClr>
                </a:solidFill>
              </a:rPr>
              <a:t>sp</a:t>
            </a:r>
            <a:r>
              <a:rPr lang="en-US" sz="1100" dirty="0">
                <a:solidFill>
                  <a:schemeClr val="accent3">
                    <a:lumMod val="10000"/>
                  </a:schemeClr>
                </a:solidFill>
              </a:rPr>
              <a:t>, </a:t>
            </a:r>
            <a:r>
              <a:rPr lang="en-US" sz="1100" dirty="0" err="1">
                <a:solidFill>
                  <a:schemeClr val="accent3">
                    <a:lumMod val="10000"/>
                  </a:schemeClr>
                </a:solidFill>
              </a:rPr>
              <a:t>sp</a:t>
            </a:r>
            <a:r>
              <a:rPr lang="en-US" sz="1100" dirty="0">
                <a:solidFill>
                  <a:schemeClr val="accent3">
                    <a:lumMod val="10000"/>
                  </a:schemeClr>
                </a:solidFill>
              </a:rPr>
              <a:t>, t1</a:t>
            </a:r>
          </a:p>
          <a:p>
            <a:pPr algn="l"/>
            <a:endParaRPr lang="en-US" sz="1100" dirty="0">
              <a:solidFill>
                <a:schemeClr val="accent3">
                  <a:lumMod val="10000"/>
                </a:schemeClr>
              </a:solidFill>
            </a:endParaRPr>
          </a:p>
          <a:p>
            <a:pPr algn="l"/>
            <a:r>
              <a:rPr lang="en-US" sz="1100" dirty="0">
                <a:solidFill>
                  <a:schemeClr val="accent3">
                    <a:lumMod val="10000"/>
                  </a:schemeClr>
                </a:solidFill>
              </a:rPr>
              <a:t>  # set thread pointer register</a:t>
            </a:r>
          </a:p>
          <a:p>
            <a:pPr algn="l"/>
            <a:r>
              <a:rPr lang="en-US" sz="1100" dirty="0">
                <a:solidFill>
                  <a:schemeClr val="accent3">
                    <a:lumMod val="10000"/>
                  </a:schemeClr>
                </a:solidFill>
              </a:rPr>
              <a:t>  # ensure cache line alignment</a:t>
            </a:r>
          </a:p>
          <a:p>
            <a:pPr algn="l"/>
            <a:r>
              <a:rPr lang="en-US" sz="1100" dirty="0">
                <a:solidFill>
                  <a:schemeClr val="accent3">
                    <a:lumMod val="10000"/>
                  </a:schemeClr>
                </a:solidFill>
              </a:rPr>
              <a:t>  la    t1, __</a:t>
            </a:r>
            <a:r>
              <a:rPr lang="en-US" sz="1100" dirty="0" err="1">
                <a:solidFill>
                  <a:schemeClr val="accent3">
                    <a:lumMod val="10000"/>
                  </a:schemeClr>
                </a:solidFill>
              </a:rPr>
              <a:t>tcb_aligned_size</a:t>
            </a:r>
            <a:r>
              <a:rPr lang="en-US" sz="1100" dirty="0">
                <a:solidFill>
                  <a:schemeClr val="accent3">
                    <a:lumMod val="10000"/>
                  </a:schemeClr>
                </a:solidFill>
              </a:rPr>
              <a:t>  # allocated TLS size</a:t>
            </a:r>
          </a:p>
          <a:p>
            <a:pPr algn="l"/>
            <a:r>
              <a:rPr lang="en-US" sz="1100" dirty="0">
                <a:solidFill>
                  <a:schemeClr val="accent3">
                    <a:lumMod val="10000"/>
                  </a:schemeClr>
                </a:solidFill>
              </a:rPr>
              <a:t>  </a:t>
            </a:r>
            <a:r>
              <a:rPr lang="en-US" sz="1100" dirty="0" err="1">
                <a:solidFill>
                  <a:schemeClr val="accent3">
                    <a:lumMod val="10000"/>
                  </a:schemeClr>
                </a:solidFill>
              </a:rPr>
              <a:t>mul</a:t>
            </a:r>
            <a:r>
              <a:rPr lang="en-US" sz="1100" dirty="0">
                <a:solidFill>
                  <a:schemeClr val="accent3">
                    <a:lumMod val="10000"/>
                  </a:schemeClr>
                </a:solidFill>
              </a:rPr>
              <a:t>   t0, t0, t1</a:t>
            </a:r>
          </a:p>
          <a:p>
            <a:pPr algn="l"/>
            <a:r>
              <a:rPr lang="en-US" sz="1100" dirty="0">
                <a:solidFill>
                  <a:schemeClr val="accent3">
                    <a:lumMod val="10000"/>
                  </a:schemeClr>
                </a:solidFill>
              </a:rPr>
              <a:t>  la    </a:t>
            </a:r>
            <a:r>
              <a:rPr lang="en-US" sz="1100" dirty="0" err="1">
                <a:solidFill>
                  <a:schemeClr val="accent3">
                    <a:lumMod val="10000"/>
                  </a:schemeClr>
                </a:solidFill>
              </a:rPr>
              <a:t>tp</a:t>
            </a:r>
            <a:r>
              <a:rPr lang="en-US" sz="1100" dirty="0">
                <a:solidFill>
                  <a:schemeClr val="accent3">
                    <a:lumMod val="10000"/>
                  </a:schemeClr>
                </a:solidFill>
              </a:rPr>
              <a:t>, _end + 63</a:t>
            </a:r>
          </a:p>
          <a:p>
            <a:pPr algn="l"/>
            <a:r>
              <a:rPr lang="en-US" sz="1100" dirty="0">
                <a:solidFill>
                  <a:schemeClr val="accent3">
                    <a:lumMod val="10000"/>
                  </a:schemeClr>
                </a:solidFill>
              </a:rPr>
              <a:t>  add   </a:t>
            </a:r>
            <a:r>
              <a:rPr lang="en-US" sz="1100" dirty="0" err="1">
                <a:solidFill>
                  <a:schemeClr val="accent3">
                    <a:lumMod val="10000"/>
                  </a:schemeClr>
                </a:solidFill>
              </a:rPr>
              <a:t>tp</a:t>
            </a:r>
            <a:r>
              <a:rPr lang="en-US" sz="1100" dirty="0">
                <a:solidFill>
                  <a:schemeClr val="accent3">
                    <a:lumMod val="10000"/>
                  </a:schemeClr>
                </a:solidFill>
              </a:rPr>
              <a:t>, </a:t>
            </a:r>
            <a:r>
              <a:rPr lang="en-US" sz="1100" dirty="0" err="1">
                <a:solidFill>
                  <a:schemeClr val="accent3">
                    <a:lumMod val="10000"/>
                  </a:schemeClr>
                </a:solidFill>
              </a:rPr>
              <a:t>tp</a:t>
            </a:r>
            <a:r>
              <a:rPr lang="en-US" sz="1100" dirty="0">
                <a:solidFill>
                  <a:schemeClr val="accent3">
                    <a:lumMod val="10000"/>
                  </a:schemeClr>
                </a:solidFill>
              </a:rPr>
              <a:t>, t0</a:t>
            </a:r>
          </a:p>
          <a:p>
            <a:pPr algn="l"/>
            <a:r>
              <a:rPr lang="en-US" sz="1100" dirty="0">
                <a:solidFill>
                  <a:schemeClr val="accent3">
                    <a:lumMod val="10000"/>
                  </a:schemeClr>
                </a:solidFill>
              </a:rPr>
              <a:t>  and   </a:t>
            </a:r>
            <a:r>
              <a:rPr lang="en-US" sz="1100" dirty="0" err="1">
                <a:solidFill>
                  <a:schemeClr val="accent3">
                    <a:lumMod val="10000"/>
                  </a:schemeClr>
                </a:solidFill>
              </a:rPr>
              <a:t>tp</a:t>
            </a:r>
            <a:r>
              <a:rPr lang="en-US" sz="1100" dirty="0">
                <a:solidFill>
                  <a:schemeClr val="accent3">
                    <a:lumMod val="10000"/>
                  </a:schemeClr>
                </a:solidFill>
              </a:rPr>
              <a:t>, </a:t>
            </a:r>
            <a:r>
              <a:rPr lang="en-US" sz="1100" dirty="0" err="1">
                <a:solidFill>
                  <a:schemeClr val="accent3">
                    <a:lumMod val="10000"/>
                  </a:schemeClr>
                </a:solidFill>
              </a:rPr>
              <a:t>tp</a:t>
            </a:r>
            <a:r>
              <a:rPr lang="en-US" sz="1100" dirty="0">
                <a:solidFill>
                  <a:schemeClr val="accent3">
                    <a:lumMod val="10000"/>
                  </a:schemeClr>
                </a:solidFill>
              </a:rPr>
              <a:t>, -64</a:t>
            </a:r>
          </a:p>
          <a:p>
            <a:pPr algn="l"/>
            <a:r>
              <a:rPr lang="en-US" sz="1100" dirty="0">
                <a:solidFill>
                  <a:schemeClr val="accent3">
                    <a:lumMod val="10000"/>
                  </a:schemeClr>
                </a:solidFill>
              </a:rPr>
              <a:t>  ret</a:t>
            </a:r>
          </a:p>
        </p:txBody>
      </p:sp>
    </p:spTree>
    <p:extLst>
      <p:ext uri="{BB962C8B-B14F-4D97-AF65-F5344CB8AC3E}">
        <p14:creationId xmlns:p14="http://schemas.microsoft.com/office/powerpoint/2010/main" val="3159607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5136" y="1208313"/>
            <a:ext cx="8157755" cy="778675"/>
          </a:xfrm>
        </p:spPr>
        <p:txBody>
          <a:bodyPr/>
          <a:lstStyle/>
          <a:p>
            <a:pPr marL="285750" indent="-285750">
              <a:buFont typeface="Arial" panose="020B0604020202020204" pitchFamily="34" charset="0"/>
              <a:buChar char="•"/>
            </a:pPr>
            <a:r>
              <a:rPr lang="en-US" b="1" dirty="0"/>
              <a:t>Thread pointer (</a:t>
            </a:r>
            <a:r>
              <a:rPr lang="en-US" b="1" dirty="0" err="1"/>
              <a:t>tp</a:t>
            </a:r>
            <a:r>
              <a:rPr lang="en-US" b="1" dirty="0"/>
              <a:t>)</a:t>
            </a:r>
          </a:p>
          <a:p>
            <a:pPr marL="733806" lvl="1" indent="-285750"/>
            <a:r>
              <a:rPr lang="en-US" b="0" i="0" dirty="0">
                <a:solidFill>
                  <a:srgbClr val="374151"/>
                </a:solidFill>
                <a:effectLst/>
                <a:latin typeface="Söhne"/>
              </a:rPr>
              <a:t>Assembly code for </a:t>
            </a:r>
            <a:r>
              <a:rPr lang="en-US" sz="1400" dirty="0" err="1">
                <a:solidFill>
                  <a:schemeClr val="accent3">
                    <a:lumMod val="10000"/>
                  </a:schemeClr>
                </a:solidFill>
              </a:rPr>
              <a:t>incrementCounter</a:t>
            </a:r>
            <a:r>
              <a:rPr lang="en-US" sz="1400" dirty="0">
                <a:solidFill>
                  <a:schemeClr val="accent3">
                    <a:lumMod val="10000"/>
                  </a:schemeClr>
                </a:solidFill>
              </a:rPr>
              <a:t>()</a:t>
            </a:r>
            <a:endParaRPr lang="en-US" b="0" i="0" dirty="0">
              <a:solidFill>
                <a:srgbClr val="374151"/>
              </a:solidFill>
              <a:effectLst/>
              <a:latin typeface="Söhne"/>
            </a:endParaRPr>
          </a:p>
          <a:p>
            <a:pPr marL="285750" indent="-285750">
              <a:buFont typeface="Arial" panose="020B0604020202020204" pitchFamily="34" charset="0"/>
              <a:buChar char="•"/>
            </a:pPr>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27</a:t>
            </a:fld>
            <a:endParaRPr lang="en-US" dirty="0"/>
          </a:p>
        </p:txBody>
      </p:sp>
      <p:sp>
        <p:nvSpPr>
          <p:cNvPr id="5" name="Title 4"/>
          <p:cNvSpPr>
            <a:spLocks noGrp="1"/>
          </p:cNvSpPr>
          <p:nvPr>
            <p:ph type="title"/>
          </p:nvPr>
        </p:nvSpPr>
        <p:spPr>
          <a:xfrm>
            <a:off x="640077" y="369582"/>
            <a:ext cx="7772400" cy="387798"/>
          </a:xfrm>
        </p:spPr>
        <p:txBody>
          <a:bodyPr/>
          <a:lstStyle/>
          <a:p>
            <a:r>
              <a:rPr lang="en-US" dirty="0"/>
              <a:t>RISC-V Registers</a:t>
            </a:r>
          </a:p>
        </p:txBody>
      </p:sp>
      <p:sp>
        <p:nvSpPr>
          <p:cNvPr id="3" name="TextBox 2">
            <a:extLst>
              <a:ext uri="{FF2B5EF4-FFF2-40B4-BE49-F238E27FC236}">
                <a16:creationId xmlns:a16="http://schemas.microsoft.com/office/drawing/2014/main" id="{1D1DCB37-A3E3-A5B9-171B-0B1704515EF2}"/>
              </a:ext>
            </a:extLst>
          </p:cNvPr>
          <p:cNvSpPr txBox="1"/>
          <p:nvPr/>
        </p:nvSpPr>
        <p:spPr>
          <a:xfrm>
            <a:off x="2281012" y="1726930"/>
            <a:ext cx="5571598" cy="3046988"/>
          </a:xfrm>
          <a:prstGeom prst="rect">
            <a:avLst/>
          </a:prstGeom>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l"/>
            <a:r>
              <a:rPr lang="en-US" sz="1100" dirty="0">
                <a:solidFill>
                  <a:schemeClr val="accent3">
                    <a:lumMod val="10000"/>
                  </a:schemeClr>
                </a:solidFill>
              </a:rPr>
              <a:t># Pseudocode for RISC-V assembly to increment a TLS variable</a:t>
            </a:r>
          </a:p>
          <a:p>
            <a:pPr algn="l"/>
            <a:r>
              <a:rPr lang="en-US" sz="1100" dirty="0">
                <a:solidFill>
                  <a:schemeClr val="accent3">
                    <a:lumMod val="10000"/>
                  </a:schemeClr>
                </a:solidFill>
              </a:rPr>
              <a:t># Assume that the offset of </a:t>
            </a:r>
            <a:r>
              <a:rPr lang="en-US" sz="1100" dirty="0" err="1">
                <a:solidFill>
                  <a:schemeClr val="accent3">
                    <a:lumMod val="10000"/>
                  </a:schemeClr>
                </a:solidFill>
              </a:rPr>
              <a:t>tl_counter</a:t>
            </a:r>
            <a:r>
              <a:rPr lang="en-US" sz="1100" dirty="0">
                <a:solidFill>
                  <a:schemeClr val="accent3">
                    <a:lumMod val="10000"/>
                  </a:schemeClr>
                </a:solidFill>
              </a:rPr>
              <a:t> within the TLS is known and is 'offset'</a:t>
            </a:r>
          </a:p>
          <a:p>
            <a:pPr algn="l"/>
            <a:endParaRPr lang="en-US" sz="1100" dirty="0">
              <a:solidFill>
                <a:schemeClr val="accent3">
                  <a:lumMod val="10000"/>
                </a:schemeClr>
              </a:solidFill>
            </a:endParaRPr>
          </a:p>
          <a:p>
            <a:pPr algn="l"/>
            <a:r>
              <a:rPr lang="en-US" sz="1100" dirty="0" err="1">
                <a:solidFill>
                  <a:schemeClr val="accent3">
                    <a:lumMod val="10000"/>
                  </a:schemeClr>
                </a:solidFill>
              </a:rPr>
              <a:t>incrementCounter</a:t>
            </a:r>
            <a:r>
              <a:rPr lang="en-US" sz="1100" dirty="0">
                <a:solidFill>
                  <a:schemeClr val="accent3">
                    <a:lumMod val="10000"/>
                  </a:schemeClr>
                </a:solidFill>
              </a:rPr>
              <a:t>:</a:t>
            </a:r>
          </a:p>
          <a:p>
            <a:pPr algn="l"/>
            <a:r>
              <a:rPr lang="en-US" sz="1100" dirty="0">
                <a:solidFill>
                  <a:schemeClr val="accent3">
                    <a:lumMod val="10000"/>
                  </a:schemeClr>
                </a:solidFill>
              </a:rPr>
              <a:t>    # Load the address of </a:t>
            </a:r>
            <a:r>
              <a:rPr lang="en-US" sz="1100" dirty="0" err="1">
                <a:solidFill>
                  <a:schemeClr val="accent3">
                    <a:lumMod val="10000"/>
                  </a:schemeClr>
                </a:solidFill>
              </a:rPr>
              <a:t>tl_counter</a:t>
            </a:r>
            <a:r>
              <a:rPr lang="en-US" sz="1100" dirty="0">
                <a:solidFill>
                  <a:schemeClr val="accent3">
                    <a:lumMod val="10000"/>
                  </a:schemeClr>
                </a:solidFill>
              </a:rPr>
              <a:t> from the thread's TLS using the '</a:t>
            </a:r>
            <a:r>
              <a:rPr lang="en-US" sz="1100" dirty="0" err="1">
                <a:solidFill>
                  <a:schemeClr val="accent3">
                    <a:lumMod val="10000"/>
                  </a:schemeClr>
                </a:solidFill>
              </a:rPr>
              <a:t>tp</a:t>
            </a:r>
            <a:r>
              <a:rPr lang="en-US" sz="1100" dirty="0">
                <a:solidFill>
                  <a:schemeClr val="accent3">
                    <a:lumMod val="10000"/>
                  </a:schemeClr>
                </a:solidFill>
              </a:rPr>
              <a:t>' register</a:t>
            </a:r>
          </a:p>
          <a:p>
            <a:pPr algn="l"/>
            <a:r>
              <a:rPr lang="en-US" sz="1100" dirty="0">
                <a:solidFill>
                  <a:schemeClr val="accent3">
                    <a:lumMod val="10000"/>
                  </a:schemeClr>
                </a:solidFill>
              </a:rPr>
              <a:t>    </a:t>
            </a:r>
            <a:r>
              <a:rPr lang="en-US" sz="1100" dirty="0" err="1">
                <a:solidFill>
                  <a:schemeClr val="accent3">
                    <a:lumMod val="10000"/>
                  </a:schemeClr>
                </a:solidFill>
              </a:rPr>
              <a:t>addi</a:t>
            </a:r>
            <a:r>
              <a:rPr lang="en-US" sz="1100" dirty="0">
                <a:solidFill>
                  <a:schemeClr val="accent3">
                    <a:lumMod val="10000"/>
                  </a:schemeClr>
                </a:solidFill>
              </a:rPr>
              <a:t>    t0, </a:t>
            </a:r>
            <a:r>
              <a:rPr lang="en-US" sz="1100" dirty="0" err="1">
                <a:solidFill>
                  <a:schemeClr val="accent3">
                    <a:lumMod val="10000"/>
                  </a:schemeClr>
                </a:solidFill>
              </a:rPr>
              <a:t>tp</a:t>
            </a:r>
            <a:r>
              <a:rPr lang="en-US" sz="1100" dirty="0">
                <a:solidFill>
                  <a:schemeClr val="accent3">
                    <a:lumMod val="10000"/>
                  </a:schemeClr>
                </a:solidFill>
              </a:rPr>
              <a:t>, offset       # t0 = address of </a:t>
            </a:r>
            <a:r>
              <a:rPr lang="en-US" sz="1100" dirty="0" err="1">
                <a:solidFill>
                  <a:schemeClr val="accent3">
                    <a:lumMod val="10000"/>
                  </a:schemeClr>
                </a:solidFill>
              </a:rPr>
              <a:t>tl_counter</a:t>
            </a:r>
            <a:endParaRPr lang="en-US" sz="1100" dirty="0">
              <a:solidFill>
                <a:schemeClr val="accent3">
                  <a:lumMod val="10000"/>
                </a:schemeClr>
              </a:solidFill>
            </a:endParaRPr>
          </a:p>
          <a:p>
            <a:pPr algn="l"/>
            <a:endParaRPr lang="en-US" sz="1100" dirty="0">
              <a:solidFill>
                <a:schemeClr val="accent3">
                  <a:lumMod val="10000"/>
                </a:schemeClr>
              </a:solidFill>
            </a:endParaRPr>
          </a:p>
          <a:p>
            <a:pPr algn="l"/>
            <a:r>
              <a:rPr lang="en-US" sz="1100" dirty="0">
                <a:solidFill>
                  <a:schemeClr val="accent3">
                    <a:lumMod val="10000"/>
                  </a:schemeClr>
                </a:solidFill>
              </a:rPr>
              <a:t>    # Load the current value of </a:t>
            </a:r>
            <a:r>
              <a:rPr lang="en-US" sz="1100" dirty="0" err="1">
                <a:solidFill>
                  <a:schemeClr val="accent3">
                    <a:lumMod val="10000"/>
                  </a:schemeClr>
                </a:solidFill>
              </a:rPr>
              <a:t>tl_counter</a:t>
            </a:r>
            <a:endParaRPr lang="en-US" sz="1100" dirty="0">
              <a:solidFill>
                <a:schemeClr val="accent3">
                  <a:lumMod val="10000"/>
                </a:schemeClr>
              </a:solidFill>
            </a:endParaRPr>
          </a:p>
          <a:p>
            <a:pPr algn="l"/>
            <a:r>
              <a:rPr lang="en-US" sz="1100" dirty="0">
                <a:solidFill>
                  <a:schemeClr val="accent3">
                    <a:lumMod val="10000"/>
                  </a:schemeClr>
                </a:solidFill>
              </a:rPr>
              <a:t>    </a:t>
            </a:r>
            <a:r>
              <a:rPr lang="en-US" sz="1100" dirty="0" err="1">
                <a:solidFill>
                  <a:schemeClr val="accent3">
                    <a:lumMod val="10000"/>
                  </a:schemeClr>
                </a:solidFill>
              </a:rPr>
              <a:t>lw</a:t>
            </a:r>
            <a:r>
              <a:rPr lang="en-US" sz="1100" dirty="0">
                <a:solidFill>
                  <a:schemeClr val="accent3">
                    <a:lumMod val="10000"/>
                  </a:schemeClr>
                </a:solidFill>
              </a:rPr>
              <a:t>      t1, 0(t0)            # t1 = *t0 (the value of </a:t>
            </a:r>
            <a:r>
              <a:rPr lang="en-US" sz="1100" dirty="0" err="1">
                <a:solidFill>
                  <a:schemeClr val="accent3">
                    <a:lumMod val="10000"/>
                  </a:schemeClr>
                </a:solidFill>
              </a:rPr>
              <a:t>tl_counter</a:t>
            </a:r>
            <a:r>
              <a:rPr lang="en-US" sz="1100" dirty="0">
                <a:solidFill>
                  <a:schemeClr val="accent3">
                    <a:lumMod val="10000"/>
                  </a:schemeClr>
                </a:solidFill>
              </a:rPr>
              <a:t>)</a:t>
            </a:r>
          </a:p>
          <a:p>
            <a:pPr algn="l"/>
            <a:endParaRPr lang="en-US" sz="1100" dirty="0">
              <a:solidFill>
                <a:schemeClr val="accent3">
                  <a:lumMod val="10000"/>
                </a:schemeClr>
              </a:solidFill>
            </a:endParaRPr>
          </a:p>
          <a:p>
            <a:pPr algn="l"/>
            <a:r>
              <a:rPr lang="en-US" sz="1100" dirty="0">
                <a:solidFill>
                  <a:schemeClr val="accent3">
                    <a:lumMod val="10000"/>
                  </a:schemeClr>
                </a:solidFill>
              </a:rPr>
              <a:t>    # Increment the value</a:t>
            </a:r>
          </a:p>
          <a:p>
            <a:pPr algn="l"/>
            <a:r>
              <a:rPr lang="en-US" sz="1100" dirty="0">
                <a:solidFill>
                  <a:schemeClr val="accent3">
                    <a:lumMod val="10000"/>
                  </a:schemeClr>
                </a:solidFill>
              </a:rPr>
              <a:t>    </a:t>
            </a:r>
            <a:r>
              <a:rPr lang="en-US" sz="1100" dirty="0" err="1">
                <a:solidFill>
                  <a:schemeClr val="accent3">
                    <a:lumMod val="10000"/>
                  </a:schemeClr>
                </a:solidFill>
              </a:rPr>
              <a:t>addi</a:t>
            </a:r>
            <a:r>
              <a:rPr lang="en-US" sz="1100" dirty="0">
                <a:solidFill>
                  <a:schemeClr val="accent3">
                    <a:lumMod val="10000"/>
                  </a:schemeClr>
                </a:solidFill>
              </a:rPr>
              <a:t>    t1, t1, 1            # t1 = t1 + 1</a:t>
            </a:r>
          </a:p>
          <a:p>
            <a:pPr algn="l"/>
            <a:endParaRPr lang="en-US" sz="1100" dirty="0">
              <a:solidFill>
                <a:schemeClr val="accent3">
                  <a:lumMod val="10000"/>
                </a:schemeClr>
              </a:solidFill>
            </a:endParaRPr>
          </a:p>
          <a:p>
            <a:pPr algn="l"/>
            <a:r>
              <a:rPr lang="en-US" sz="1100" dirty="0">
                <a:solidFill>
                  <a:schemeClr val="accent3">
                    <a:lumMod val="10000"/>
                  </a:schemeClr>
                </a:solidFill>
              </a:rPr>
              <a:t>    # Store the incremented value back into </a:t>
            </a:r>
            <a:r>
              <a:rPr lang="en-US" sz="1100" dirty="0" err="1">
                <a:solidFill>
                  <a:schemeClr val="accent3">
                    <a:lumMod val="10000"/>
                  </a:schemeClr>
                </a:solidFill>
              </a:rPr>
              <a:t>tl_counter</a:t>
            </a:r>
            <a:endParaRPr lang="en-US" sz="1100" dirty="0">
              <a:solidFill>
                <a:schemeClr val="accent3">
                  <a:lumMod val="10000"/>
                </a:schemeClr>
              </a:solidFill>
            </a:endParaRPr>
          </a:p>
          <a:p>
            <a:pPr algn="l"/>
            <a:r>
              <a:rPr lang="en-US" sz="1100" dirty="0">
                <a:solidFill>
                  <a:schemeClr val="accent3">
                    <a:lumMod val="10000"/>
                  </a:schemeClr>
                </a:solidFill>
              </a:rPr>
              <a:t>    </a:t>
            </a:r>
            <a:r>
              <a:rPr lang="en-US" sz="1100" dirty="0" err="1">
                <a:solidFill>
                  <a:schemeClr val="accent3">
                    <a:lumMod val="10000"/>
                  </a:schemeClr>
                </a:solidFill>
              </a:rPr>
              <a:t>sw</a:t>
            </a:r>
            <a:r>
              <a:rPr lang="en-US" sz="1100" dirty="0">
                <a:solidFill>
                  <a:schemeClr val="accent3">
                    <a:lumMod val="10000"/>
                  </a:schemeClr>
                </a:solidFill>
              </a:rPr>
              <a:t>      t1, 0(t0)            # *t0 = t1</a:t>
            </a:r>
          </a:p>
          <a:p>
            <a:pPr algn="l"/>
            <a:endParaRPr lang="en-US" sz="1100" dirty="0">
              <a:solidFill>
                <a:schemeClr val="accent3">
                  <a:lumMod val="10000"/>
                </a:schemeClr>
              </a:solidFill>
            </a:endParaRPr>
          </a:p>
          <a:p>
            <a:pPr algn="l"/>
            <a:r>
              <a:rPr lang="en-US" sz="1100" dirty="0">
                <a:solidFill>
                  <a:schemeClr val="accent3">
                    <a:lumMod val="10000"/>
                  </a:schemeClr>
                </a:solidFill>
              </a:rPr>
              <a:t>    # Return from the function</a:t>
            </a:r>
          </a:p>
          <a:p>
            <a:pPr algn="l"/>
            <a:r>
              <a:rPr lang="en-US" sz="1100" dirty="0">
                <a:solidFill>
                  <a:schemeClr val="accent3">
                    <a:lumMod val="10000"/>
                  </a:schemeClr>
                </a:solidFill>
              </a:rPr>
              <a:t>    ret</a:t>
            </a:r>
          </a:p>
        </p:txBody>
      </p:sp>
    </p:spTree>
    <p:extLst>
      <p:ext uri="{BB962C8B-B14F-4D97-AF65-F5344CB8AC3E}">
        <p14:creationId xmlns:p14="http://schemas.microsoft.com/office/powerpoint/2010/main" val="738832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28</a:t>
            </a:fld>
            <a:endParaRPr lang="en-US" dirty="0"/>
          </a:p>
        </p:txBody>
      </p:sp>
      <p:sp>
        <p:nvSpPr>
          <p:cNvPr id="5" name="Title 4"/>
          <p:cNvSpPr>
            <a:spLocks noGrp="1"/>
          </p:cNvSpPr>
          <p:nvPr>
            <p:ph type="title"/>
          </p:nvPr>
        </p:nvSpPr>
        <p:spPr>
          <a:xfrm>
            <a:off x="2236266" y="1596003"/>
            <a:ext cx="4565587" cy="886397"/>
          </a:xfrm>
        </p:spPr>
        <p:txBody>
          <a:bodyPr/>
          <a:lstStyle/>
          <a:p>
            <a:r>
              <a:rPr lang="en-US" sz="3200" dirty="0"/>
              <a:t>Review: Digital Circuits </a:t>
            </a:r>
          </a:p>
        </p:txBody>
      </p:sp>
    </p:spTree>
    <p:extLst>
      <p:ext uri="{BB962C8B-B14F-4D97-AF65-F5344CB8AC3E}">
        <p14:creationId xmlns:p14="http://schemas.microsoft.com/office/powerpoint/2010/main" val="126888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5136" y="1208313"/>
            <a:ext cx="8157755" cy="951030"/>
          </a:xfrm>
        </p:spPr>
        <p:txBody>
          <a:bodyPr/>
          <a:lstStyle/>
          <a:p>
            <a:r>
              <a:rPr lang="en-US" b="1" dirty="0"/>
              <a:t>Combinational circuits</a:t>
            </a:r>
          </a:p>
          <a:p>
            <a:pPr lvl="1"/>
            <a:r>
              <a:rPr lang="en-US" b="1" dirty="0">
                <a:latin typeface="Helvetica Regular" pitchFamily="2" charset="0"/>
              </a:rPr>
              <a:t>Output depends on current inputs only</a:t>
            </a:r>
          </a:p>
          <a:p>
            <a:pPr lvl="1"/>
            <a:r>
              <a:rPr lang="en-US" b="1" dirty="0">
                <a:latin typeface="Helvetica Regular" pitchFamily="2" charset="0"/>
              </a:rPr>
              <a:t>Consist of a connection of multiple logic gates</a:t>
            </a:r>
          </a:p>
          <a:p>
            <a:pPr lvl="2"/>
            <a:r>
              <a:rPr lang="en-US" b="1" dirty="0">
                <a:latin typeface="Helvetica Regular" pitchFamily="2" charset="0"/>
              </a:rPr>
              <a:t>And/Or/Not</a:t>
            </a:r>
          </a:p>
        </p:txBody>
      </p:sp>
      <p:sp>
        <p:nvSpPr>
          <p:cNvPr id="4" name="Slide Number Placeholder 3"/>
          <p:cNvSpPr>
            <a:spLocks noGrp="1"/>
          </p:cNvSpPr>
          <p:nvPr>
            <p:ph type="sldNum" sz="quarter" idx="19"/>
          </p:nvPr>
        </p:nvSpPr>
        <p:spPr/>
        <p:txBody>
          <a:bodyPr/>
          <a:lstStyle/>
          <a:p>
            <a:fld id="{B6238B5B-F19C-E947-A0BC-87BD7983F871}" type="slidenum">
              <a:rPr lang="en-US" smtClean="0"/>
              <a:pPr/>
              <a:t>29</a:t>
            </a:fld>
            <a:endParaRPr lang="en-US" dirty="0"/>
          </a:p>
        </p:txBody>
      </p:sp>
      <p:sp>
        <p:nvSpPr>
          <p:cNvPr id="5" name="Title 4"/>
          <p:cNvSpPr>
            <a:spLocks noGrp="1"/>
          </p:cNvSpPr>
          <p:nvPr>
            <p:ph type="title"/>
          </p:nvPr>
        </p:nvSpPr>
        <p:spPr>
          <a:xfrm>
            <a:off x="685800" y="369582"/>
            <a:ext cx="7772400" cy="387798"/>
          </a:xfrm>
        </p:spPr>
        <p:txBody>
          <a:bodyPr/>
          <a:lstStyle/>
          <a:p>
            <a:r>
              <a:rPr lang="en-US" dirty="0"/>
              <a:t>Combinational Circuits </a:t>
            </a:r>
          </a:p>
        </p:txBody>
      </p:sp>
      <p:pic>
        <p:nvPicPr>
          <p:cNvPr id="3" name="Picture 2" descr="Graphical user interface, application&#10;&#10;Description automatically generated">
            <a:extLst>
              <a:ext uri="{FF2B5EF4-FFF2-40B4-BE49-F238E27FC236}">
                <a16:creationId xmlns:a16="http://schemas.microsoft.com/office/drawing/2014/main" id="{C5CDDF88-AFA1-3FE8-B041-03CD9DD6A412}"/>
              </a:ext>
            </a:extLst>
          </p:cNvPr>
          <p:cNvPicPr>
            <a:picLocks noChangeAspect="1"/>
          </p:cNvPicPr>
          <p:nvPr/>
        </p:nvPicPr>
        <p:blipFill rotWithShape="1">
          <a:blip r:embed="rId3">
            <a:extLst>
              <a:ext uri="{28A0092B-C50C-407E-A947-70E740481C1C}">
                <a14:useLocalDpi xmlns:a14="http://schemas.microsoft.com/office/drawing/2010/main" val="0"/>
              </a:ext>
            </a:extLst>
          </a:blip>
          <a:srcRect b="66279"/>
          <a:stretch/>
        </p:blipFill>
        <p:spPr>
          <a:xfrm>
            <a:off x="4062663" y="2451292"/>
            <a:ext cx="4200525" cy="1483895"/>
          </a:xfrm>
          <a:prstGeom prst="rect">
            <a:avLst/>
          </a:prstGeom>
        </p:spPr>
      </p:pic>
    </p:spTree>
    <p:extLst>
      <p:ext uri="{BB962C8B-B14F-4D97-AF65-F5344CB8AC3E}">
        <p14:creationId xmlns:p14="http://schemas.microsoft.com/office/powerpoint/2010/main" val="388565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8157755" cy="1759456"/>
          </a:xfrm>
        </p:spPr>
        <p:txBody>
          <a:bodyPr/>
          <a:lstStyle/>
          <a:p>
            <a:pPr marL="285750" indent="-285750">
              <a:buFont typeface="Arial" panose="020B0604020202020204" pitchFamily="34" charset="0"/>
              <a:buChar char="•"/>
            </a:pPr>
            <a:r>
              <a:rPr lang="en-US" b="1" dirty="0"/>
              <a:t>User-level CSR Table</a:t>
            </a:r>
          </a:p>
          <a:p>
            <a:pPr marL="285750" indent="-285750">
              <a:buFont typeface="Arial" panose="020B0604020202020204" pitchFamily="34" charset="0"/>
              <a:buChar char="•"/>
            </a:pPr>
            <a:r>
              <a:rPr lang="en-US" b="1" dirty="0"/>
              <a:t>Standard mapping</a:t>
            </a:r>
          </a:p>
          <a:p>
            <a:pPr marL="733806" lvl="1" indent="-285750"/>
            <a:r>
              <a:rPr lang="en-US" b="1" dirty="0"/>
              <a:t>FPU flags</a:t>
            </a:r>
          </a:p>
          <a:p>
            <a:pPr marL="733806" lvl="1" indent="-285750"/>
            <a:r>
              <a:rPr lang="en-US" b="1" dirty="0"/>
              <a:t>Cycle</a:t>
            </a:r>
          </a:p>
          <a:p>
            <a:pPr marL="733806" lvl="1" indent="-285750"/>
            <a:r>
              <a:rPr lang="en-US" b="1" dirty="0"/>
              <a:t>Time</a:t>
            </a:r>
          </a:p>
          <a:p>
            <a:pPr marL="733806" lvl="1" indent="-285750"/>
            <a:r>
              <a:rPr lang="en-US" b="1" dirty="0" err="1"/>
              <a:t>Instret</a:t>
            </a:r>
            <a:endParaRPr lang="en-US" b="1" dirty="0"/>
          </a:p>
          <a:p>
            <a:pPr marL="733806" lvl="1" indent="-285750"/>
            <a:r>
              <a:rPr lang="en-US" b="1" dirty="0"/>
              <a:t>HPM Counters</a:t>
            </a:r>
            <a:endParaRPr lang="en-US"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3</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pic>
        <p:nvPicPr>
          <p:cNvPr id="6" name="Picture 5" descr="A screenshot of a computer&#10;&#10;Description automatically generated">
            <a:extLst>
              <a:ext uri="{FF2B5EF4-FFF2-40B4-BE49-F238E27FC236}">
                <a16:creationId xmlns:a16="http://schemas.microsoft.com/office/drawing/2014/main" id="{C7BD3B16-3B68-8E45-2824-065B63C0914E}"/>
              </a:ext>
            </a:extLst>
          </p:cNvPr>
          <p:cNvPicPr>
            <a:picLocks noChangeAspect="1"/>
          </p:cNvPicPr>
          <p:nvPr/>
        </p:nvPicPr>
        <p:blipFill>
          <a:blip r:embed="rId3"/>
          <a:stretch>
            <a:fillRect/>
          </a:stretch>
        </p:blipFill>
        <p:spPr>
          <a:xfrm>
            <a:off x="2779755" y="1084734"/>
            <a:ext cx="6326422" cy="3893665"/>
          </a:xfrm>
          <a:prstGeom prst="rect">
            <a:avLst/>
          </a:prstGeom>
        </p:spPr>
      </p:pic>
    </p:spTree>
    <p:extLst>
      <p:ext uri="{BB962C8B-B14F-4D97-AF65-F5344CB8AC3E}">
        <p14:creationId xmlns:p14="http://schemas.microsoft.com/office/powerpoint/2010/main" val="141350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5136" y="1208313"/>
            <a:ext cx="8157755" cy="460639"/>
          </a:xfrm>
        </p:spPr>
        <p:txBody>
          <a:bodyPr/>
          <a:lstStyle/>
          <a:p>
            <a:r>
              <a:rPr lang="en-US" b="1" dirty="0"/>
              <a:t>Combinational circuits</a:t>
            </a:r>
          </a:p>
          <a:p>
            <a:pPr lvl="1"/>
            <a:r>
              <a:rPr lang="en-US" b="1" dirty="0">
                <a:latin typeface="Helvetica Regular" pitchFamily="2" charset="0"/>
              </a:rPr>
              <a:t>Example1</a:t>
            </a:r>
          </a:p>
        </p:txBody>
      </p:sp>
      <p:sp>
        <p:nvSpPr>
          <p:cNvPr id="4" name="Slide Number Placeholder 3"/>
          <p:cNvSpPr>
            <a:spLocks noGrp="1"/>
          </p:cNvSpPr>
          <p:nvPr>
            <p:ph type="sldNum" sz="quarter" idx="19"/>
          </p:nvPr>
        </p:nvSpPr>
        <p:spPr/>
        <p:txBody>
          <a:bodyPr/>
          <a:lstStyle/>
          <a:p>
            <a:fld id="{B6238B5B-F19C-E947-A0BC-87BD7983F871}" type="slidenum">
              <a:rPr lang="en-US" smtClean="0"/>
              <a:pPr/>
              <a:t>30</a:t>
            </a:fld>
            <a:endParaRPr lang="en-US" dirty="0"/>
          </a:p>
        </p:txBody>
      </p:sp>
      <p:sp>
        <p:nvSpPr>
          <p:cNvPr id="5" name="Title 4"/>
          <p:cNvSpPr>
            <a:spLocks noGrp="1"/>
          </p:cNvSpPr>
          <p:nvPr>
            <p:ph type="title"/>
          </p:nvPr>
        </p:nvSpPr>
        <p:spPr>
          <a:xfrm>
            <a:off x="640077" y="369582"/>
            <a:ext cx="7772400" cy="387798"/>
          </a:xfrm>
        </p:spPr>
        <p:txBody>
          <a:bodyPr/>
          <a:lstStyle/>
          <a:p>
            <a:r>
              <a:rPr lang="en-US" dirty="0"/>
              <a:t>Combinational Circuits </a:t>
            </a:r>
          </a:p>
        </p:txBody>
      </p:sp>
      <p:pic>
        <p:nvPicPr>
          <p:cNvPr id="6" name="Content Placeholder 5" descr="Diagram&#10;&#10;Description automatically generated">
            <a:extLst>
              <a:ext uri="{FF2B5EF4-FFF2-40B4-BE49-F238E27FC236}">
                <a16:creationId xmlns:a16="http://schemas.microsoft.com/office/drawing/2014/main" id="{B21DBF43-373A-F120-B0BE-55E81F2B6B8E}"/>
              </a:ext>
            </a:extLst>
          </p:cNvPr>
          <p:cNvPicPr>
            <a:picLocks noChangeAspect="1"/>
          </p:cNvPicPr>
          <p:nvPr/>
        </p:nvPicPr>
        <p:blipFill rotWithShape="1">
          <a:blip r:embed="rId3">
            <a:extLst>
              <a:ext uri="{28A0092B-C50C-407E-A947-70E740481C1C}">
                <a14:useLocalDpi xmlns:a14="http://schemas.microsoft.com/office/drawing/2010/main" val="0"/>
              </a:ext>
            </a:extLst>
          </a:blip>
          <a:srcRect t="2735" r="1155"/>
          <a:stretch/>
        </p:blipFill>
        <p:spPr>
          <a:xfrm>
            <a:off x="1768099" y="1821352"/>
            <a:ext cx="5671827" cy="2281990"/>
          </a:xfrm>
          <a:prstGeom prst="rect">
            <a:avLst/>
          </a:prstGeom>
        </p:spPr>
      </p:pic>
      <p:sp>
        <p:nvSpPr>
          <p:cNvPr id="7" name="TextBox 6">
            <a:extLst>
              <a:ext uri="{FF2B5EF4-FFF2-40B4-BE49-F238E27FC236}">
                <a16:creationId xmlns:a16="http://schemas.microsoft.com/office/drawing/2014/main" id="{B1B90D1D-526E-F023-0DBD-44953EAD7A8B}"/>
              </a:ext>
            </a:extLst>
          </p:cNvPr>
          <p:cNvSpPr txBox="1"/>
          <p:nvPr/>
        </p:nvSpPr>
        <p:spPr>
          <a:xfrm>
            <a:off x="3035782" y="4793302"/>
            <a:ext cx="6471515" cy="369332"/>
          </a:xfrm>
          <a:prstGeom prst="rect">
            <a:avLst/>
          </a:prstGeom>
          <a:noFill/>
        </p:spPr>
        <p:txBody>
          <a:bodyPr wrap="none" rtlCol="0">
            <a:spAutoFit/>
          </a:bodyPr>
          <a:lstStyle/>
          <a:p>
            <a:r>
              <a:rPr lang="en-US" dirty="0"/>
              <a:t>From: Quick start Guide to Verilog (© springer Nature Switzerland) </a:t>
            </a:r>
          </a:p>
        </p:txBody>
      </p:sp>
    </p:spTree>
    <p:extLst>
      <p:ext uri="{BB962C8B-B14F-4D97-AF65-F5344CB8AC3E}">
        <p14:creationId xmlns:p14="http://schemas.microsoft.com/office/powerpoint/2010/main" val="1917087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5136" y="1208313"/>
            <a:ext cx="8157755" cy="460639"/>
          </a:xfrm>
        </p:spPr>
        <p:txBody>
          <a:bodyPr/>
          <a:lstStyle/>
          <a:p>
            <a:r>
              <a:rPr lang="en-US" b="1" dirty="0"/>
              <a:t>Combinational circuits</a:t>
            </a:r>
          </a:p>
          <a:p>
            <a:pPr lvl="1"/>
            <a:r>
              <a:rPr lang="en-US" b="1" dirty="0">
                <a:latin typeface="Helvetica Regular" pitchFamily="2" charset="0"/>
              </a:rPr>
              <a:t>Example2: multiplexer</a:t>
            </a:r>
          </a:p>
        </p:txBody>
      </p:sp>
      <p:sp>
        <p:nvSpPr>
          <p:cNvPr id="4" name="Slide Number Placeholder 3"/>
          <p:cNvSpPr>
            <a:spLocks noGrp="1"/>
          </p:cNvSpPr>
          <p:nvPr>
            <p:ph type="sldNum" sz="quarter" idx="19"/>
          </p:nvPr>
        </p:nvSpPr>
        <p:spPr/>
        <p:txBody>
          <a:bodyPr/>
          <a:lstStyle/>
          <a:p>
            <a:fld id="{B6238B5B-F19C-E947-A0BC-87BD7983F871}" type="slidenum">
              <a:rPr lang="en-US" smtClean="0"/>
              <a:pPr/>
              <a:t>31</a:t>
            </a:fld>
            <a:endParaRPr lang="en-US" dirty="0"/>
          </a:p>
        </p:txBody>
      </p:sp>
      <p:sp>
        <p:nvSpPr>
          <p:cNvPr id="5" name="Title 4"/>
          <p:cNvSpPr>
            <a:spLocks noGrp="1"/>
          </p:cNvSpPr>
          <p:nvPr>
            <p:ph type="title"/>
          </p:nvPr>
        </p:nvSpPr>
        <p:spPr>
          <a:xfrm>
            <a:off x="640077" y="369582"/>
            <a:ext cx="7772400" cy="387798"/>
          </a:xfrm>
        </p:spPr>
        <p:txBody>
          <a:bodyPr/>
          <a:lstStyle/>
          <a:p>
            <a:r>
              <a:rPr lang="en-US" dirty="0"/>
              <a:t>Combinational Circuits </a:t>
            </a:r>
          </a:p>
        </p:txBody>
      </p:sp>
      <p:sp>
        <p:nvSpPr>
          <p:cNvPr id="7" name="TextBox 6">
            <a:extLst>
              <a:ext uri="{FF2B5EF4-FFF2-40B4-BE49-F238E27FC236}">
                <a16:creationId xmlns:a16="http://schemas.microsoft.com/office/drawing/2014/main" id="{B1B90D1D-526E-F023-0DBD-44953EAD7A8B}"/>
              </a:ext>
            </a:extLst>
          </p:cNvPr>
          <p:cNvSpPr txBox="1"/>
          <p:nvPr/>
        </p:nvSpPr>
        <p:spPr>
          <a:xfrm>
            <a:off x="3035782" y="4793302"/>
            <a:ext cx="6471515" cy="369332"/>
          </a:xfrm>
          <a:prstGeom prst="rect">
            <a:avLst/>
          </a:prstGeom>
          <a:noFill/>
        </p:spPr>
        <p:txBody>
          <a:bodyPr wrap="none" rtlCol="0">
            <a:spAutoFit/>
          </a:bodyPr>
          <a:lstStyle/>
          <a:p>
            <a:r>
              <a:rPr lang="en-US" dirty="0"/>
              <a:t>From: Quick start Guide to Verilog (© springer Nature Switzerland) </a:t>
            </a:r>
          </a:p>
        </p:txBody>
      </p:sp>
      <p:pic>
        <p:nvPicPr>
          <p:cNvPr id="3" name="Content Placeholder 5" descr="Diagram, engineering drawing, schematic&#10;&#10;Description automatically generated">
            <a:extLst>
              <a:ext uri="{FF2B5EF4-FFF2-40B4-BE49-F238E27FC236}">
                <a16:creationId xmlns:a16="http://schemas.microsoft.com/office/drawing/2014/main" id="{B3A07D9B-60C8-CCD2-DA35-D9798D8E89FA}"/>
              </a:ext>
            </a:extLst>
          </p:cNvPr>
          <p:cNvPicPr>
            <a:picLocks noChangeAspect="1"/>
          </p:cNvPicPr>
          <p:nvPr/>
        </p:nvPicPr>
        <p:blipFill rotWithShape="1">
          <a:blip r:embed="rId3">
            <a:extLst>
              <a:ext uri="{28A0092B-C50C-407E-A947-70E740481C1C}">
                <a14:useLocalDpi xmlns:a14="http://schemas.microsoft.com/office/drawing/2010/main" val="0"/>
              </a:ext>
            </a:extLst>
          </a:blip>
          <a:srcRect t="10748"/>
          <a:stretch/>
        </p:blipFill>
        <p:spPr>
          <a:xfrm>
            <a:off x="3499768" y="1419726"/>
            <a:ext cx="4326736" cy="3373576"/>
          </a:xfrm>
          <a:prstGeom prst="rect">
            <a:avLst/>
          </a:prstGeom>
        </p:spPr>
      </p:pic>
      <p:sp>
        <p:nvSpPr>
          <p:cNvPr id="8" name="Rectangle 7">
            <a:extLst>
              <a:ext uri="{FF2B5EF4-FFF2-40B4-BE49-F238E27FC236}">
                <a16:creationId xmlns:a16="http://schemas.microsoft.com/office/drawing/2014/main" id="{D11C501C-8020-110C-6C03-028D482AA04B}"/>
              </a:ext>
            </a:extLst>
          </p:cNvPr>
          <p:cNvSpPr/>
          <p:nvPr/>
        </p:nvSpPr>
        <p:spPr>
          <a:xfrm>
            <a:off x="3605463" y="1438632"/>
            <a:ext cx="1933074" cy="312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136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5136" y="1208313"/>
            <a:ext cx="8157755" cy="1441420"/>
          </a:xfrm>
        </p:spPr>
        <p:txBody>
          <a:bodyPr/>
          <a:lstStyle/>
          <a:p>
            <a:r>
              <a:rPr lang="en-US" b="1" dirty="0"/>
              <a:t>Sequential circuits</a:t>
            </a:r>
          </a:p>
          <a:p>
            <a:pPr lvl="1"/>
            <a:r>
              <a:rPr lang="en-US" b="1" dirty="0">
                <a:latin typeface="Helvetica Regular" pitchFamily="2" charset="0"/>
              </a:rPr>
              <a:t>Output depends on current inputs and prior state</a:t>
            </a:r>
          </a:p>
          <a:p>
            <a:pPr lvl="1"/>
            <a:r>
              <a:rPr lang="en-US" b="1" dirty="0">
                <a:latin typeface="Helvetica Regular" pitchFamily="2" charset="0"/>
              </a:rPr>
              <a:t>Need a storage/memory to hold prior state</a:t>
            </a:r>
          </a:p>
          <a:p>
            <a:pPr lvl="1"/>
            <a:r>
              <a:rPr lang="en-US" b="1" dirty="0">
                <a:latin typeface="Helvetica Regular" pitchFamily="2" charset="0"/>
              </a:rPr>
              <a:t>e.g. storage element</a:t>
            </a:r>
          </a:p>
          <a:p>
            <a:pPr lvl="2"/>
            <a:r>
              <a:rPr lang="en-US" b="1" dirty="0">
                <a:latin typeface="Helvetica Regular" pitchFamily="2" charset="0"/>
              </a:rPr>
              <a:t>D-flip-flops</a:t>
            </a:r>
          </a:p>
          <a:p>
            <a:pPr lvl="2"/>
            <a:r>
              <a:rPr lang="en-US" b="1" dirty="0">
                <a:latin typeface="Helvetica Regular" pitchFamily="2" charset="0"/>
              </a:rPr>
              <a:t>RAMs</a:t>
            </a:r>
          </a:p>
        </p:txBody>
      </p:sp>
      <p:sp>
        <p:nvSpPr>
          <p:cNvPr id="4" name="Slide Number Placeholder 3"/>
          <p:cNvSpPr>
            <a:spLocks noGrp="1"/>
          </p:cNvSpPr>
          <p:nvPr>
            <p:ph type="sldNum" sz="quarter" idx="19"/>
          </p:nvPr>
        </p:nvSpPr>
        <p:spPr/>
        <p:txBody>
          <a:bodyPr/>
          <a:lstStyle/>
          <a:p>
            <a:fld id="{B6238B5B-F19C-E947-A0BC-87BD7983F871}" type="slidenum">
              <a:rPr lang="en-US" smtClean="0"/>
              <a:pPr/>
              <a:t>32</a:t>
            </a:fld>
            <a:endParaRPr lang="en-US" dirty="0"/>
          </a:p>
        </p:txBody>
      </p:sp>
      <p:sp>
        <p:nvSpPr>
          <p:cNvPr id="5" name="Title 4"/>
          <p:cNvSpPr>
            <a:spLocks noGrp="1"/>
          </p:cNvSpPr>
          <p:nvPr>
            <p:ph type="title"/>
          </p:nvPr>
        </p:nvSpPr>
        <p:spPr>
          <a:xfrm>
            <a:off x="640077" y="369582"/>
            <a:ext cx="7772400" cy="387798"/>
          </a:xfrm>
        </p:spPr>
        <p:txBody>
          <a:bodyPr/>
          <a:lstStyle/>
          <a:p>
            <a:r>
              <a:rPr lang="en-US" dirty="0"/>
              <a:t>Sequential Circuits </a:t>
            </a:r>
          </a:p>
        </p:txBody>
      </p:sp>
      <p:pic>
        <p:nvPicPr>
          <p:cNvPr id="6" name="Picture 5" descr="Graphical user interface, application&#10;&#10;Description automatically generated">
            <a:extLst>
              <a:ext uri="{FF2B5EF4-FFF2-40B4-BE49-F238E27FC236}">
                <a16:creationId xmlns:a16="http://schemas.microsoft.com/office/drawing/2014/main" id="{D2FDEFFE-7EEB-4B2D-59CA-EB144749C87C}"/>
              </a:ext>
            </a:extLst>
          </p:cNvPr>
          <p:cNvPicPr>
            <a:picLocks noChangeAspect="1"/>
          </p:cNvPicPr>
          <p:nvPr/>
        </p:nvPicPr>
        <p:blipFill rotWithShape="1">
          <a:blip r:embed="rId3">
            <a:extLst>
              <a:ext uri="{28A0092B-C50C-407E-A947-70E740481C1C}">
                <a14:useLocalDpi xmlns:a14="http://schemas.microsoft.com/office/drawing/2010/main" val="0"/>
              </a:ext>
            </a:extLst>
          </a:blip>
          <a:srcRect t="45933"/>
          <a:stretch/>
        </p:blipFill>
        <p:spPr>
          <a:xfrm>
            <a:off x="4572000" y="1906621"/>
            <a:ext cx="4200525" cy="2379245"/>
          </a:xfrm>
          <a:prstGeom prst="rect">
            <a:avLst/>
          </a:prstGeom>
        </p:spPr>
      </p:pic>
    </p:spTree>
    <p:extLst>
      <p:ext uri="{BB962C8B-B14F-4D97-AF65-F5344CB8AC3E}">
        <p14:creationId xmlns:p14="http://schemas.microsoft.com/office/powerpoint/2010/main" val="2934608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5136" y="1208313"/>
            <a:ext cx="8157755" cy="951030"/>
          </a:xfrm>
        </p:spPr>
        <p:txBody>
          <a:bodyPr/>
          <a:lstStyle/>
          <a:p>
            <a:r>
              <a:rPr lang="en-US" b="1" dirty="0"/>
              <a:t>D-Flip-flop</a:t>
            </a:r>
            <a:r>
              <a:rPr lang="en-US" b="1" dirty="0">
                <a:latin typeface="Helvetica Regular" pitchFamily="2" charset="0"/>
              </a:rPr>
              <a:t>:</a:t>
            </a:r>
          </a:p>
          <a:p>
            <a:pPr lvl="1"/>
            <a:r>
              <a:rPr lang="en-US" dirty="0">
                <a:latin typeface="Helvetica Regular" pitchFamily="2" charset="0"/>
              </a:rPr>
              <a:t>Digital storage element</a:t>
            </a:r>
          </a:p>
          <a:p>
            <a:pPr lvl="1"/>
            <a:r>
              <a:rPr lang="en-US" dirty="0">
                <a:latin typeface="Helvetica Regular" pitchFamily="2" charset="0"/>
              </a:rPr>
              <a:t>Input is propagated to output at the rising edge of the clock</a:t>
            </a:r>
          </a:p>
          <a:p>
            <a:pPr lvl="1"/>
            <a:r>
              <a:rPr lang="en-US" b="1" dirty="0">
                <a:latin typeface="Helvetica Regular" pitchFamily="2" charset="0"/>
              </a:rPr>
              <a:t>Registers are implemented using D-Flip-flops</a:t>
            </a:r>
          </a:p>
        </p:txBody>
      </p:sp>
      <p:sp>
        <p:nvSpPr>
          <p:cNvPr id="4" name="Slide Number Placeholder 3"/>
          <p:cNvSpPr>
            <a:spLocks noGrp="1"/>
          </p:cNvSpPr>
          <p:nvPr>
            <p:ph type="sldNum" sz="quarter" idx="19"/>
          </p:nvPr>
        </p:nvSpPr>
        <p:spPr/>
        <p:txBody>
          <a:bodyPr/>
          <a:lstStyle/>
          <a:p>
            <a:fld id="{B6238B5B-F19C-E947-A0BC-87BD7983F871}" type="slidenum">
              <a:rPr lang="en-US" smtClean="0"/>
              <a:pPr/>
              <a:t>33</a:t>
            </a:fld>
            <a:endParaRPr lang="en-US" dirty="0"/>
          </a:p>
        </p:txBody>
      </p:sp>
      <p:sp>
        <p:nvSpPr>
          <p:cNvPr id="5" name="Title 4"/>
          <p:cNvSpPr>
            <a:spLocks noGrp="1"/>
          </p:cNvSpPr>
          <p:nvPr>
            <p:ph type="title"/>
          </p:nvPr>
        </p:nvSpPr>
        <p:spPr>
          <a:xfrm>
            <a:off x="640077" y="369582"/>
            <a:ext cx="7772400" cy="387798"/>
          </a:xfrm>
        </p:spPr>
        <p:txBody>
          <a:bodyPr/>
          <a:lstStyle/>
          <a:p>
            <a:r>
              <a:rPr lang="en-US" dirty="0"/>
              <a:t>Sequential Circuits </a:t>
            </a:r>
          </a:p>
        </p:txBody>
      </p:sp>
      <p:pic>
        <p:nvPicPr>
          <p:cNvPr id="3" name="Picture 2">
            <a:extLst>
              <a:ext uri="{FF2B5EF4-FFF2-40B4-BE49-F238E27FC236}">
                <a16:creationId xmlns:a16="http://schemas.microsoft.com/office/drawing/2014/main" id="{07ED5BB4-E9B0-D430-91F2-87DB3C0FE8A8}"/>
              </a:ext>
            </a:extLst>
          </p:cNvPr>
          <p:cNvPicPr>
            <a:picLocks noChangeAspect="1"/>
          </p:cNvPicPr>
          <p:nvPr/>
        </p:nvPicPr>
        <p:blipFill rotWithShape="1">
          <a:blip r:embed="rId3"/>
          <a:srcRect l="1683" t="11941" b="3130"/>
          <a:stretch/>
        </p:blipFill>
        <p:spPr>
          <a:xfrm>
            <a:off x="2109536" y="2216984"/>
            <a:ext cx="6669607" cy="2069431"/>
          </a:xfrm>
          <a:prstGeom prst="rect">
            <a:avLst/>
          </a:prstGeom>
        </p:spPr>
      </p:pic>
      <p:sp>
        <p:nvSpPr>
          <p:cNvPr id="7" name="TextBox 6">
            <a:extLst>
              <a:ext uri="{FF2B5EF4-FFF2-40B4-BE49-F238E27FC236}">
                <a16:creationId xmlns:a16="http://schemas.microsoft.com/office/drawing/2014/main" id="{BED23E76-0BA5-4FDB-5BDF-F53AFF87D16B}"/>
              </a:ext>
            </a:extLst>
          </p:cNvPr>
          <p:cNvSpPr txBox="1"/>
          <p:nvPr/>
        </p:nvSpPr>
        <p:spPr>
          <a:xfrm>
            <a:off x="2672485" y="4589252"/>
            <a:ext cx="6471515" cy="369332"/>
          </a:xfrm>
          <a:prstGeom prst="rect">
            <a:avLst/>
          </a:prstGeom>
          <a:noFill/>
        </p:spPr>
        <p:txBody>
          <a:bodyPr wrap="none" rtlCol="0">
            <a:spAutoFit/>
          </a:bodyPr>
          <a:lstStyle/>
          <a:p>
            <a:r>
              <a:rPr lang="en-US" dirty="0"/>
              <a:t>From: Quick start Guide to Verilog (© springer Nature Switzerland) </a:t>
            </a:r>
          </a:p>
        </p:txBody>
      </p:sp>
    </p:spTree>
    <p:extLst>
      <p:ext uri="{BB962C8B-B14F-4D97-AF65-F5344CB8AC3E}">
        <p14:creationId xmlns:p14="http://schemas.microsoft.com/office/powerpoint/2010/main" val="3364932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5136" y="1208313"/>
            <a:ext cx="8157755" cy="1931811"/>
          </a:xfrm>
        </p:spPr>
        <p:txBody>
          <a:bodyPr/>
          <a:lstStyle/>
          <a:p>
            <a:r>
              <a:rPr lang="en-US" b="1" dirty="0"/>
              <a:t>D-Flip-flop are use for</a:t>
            </a:r>
            <a:r>
              <a:rPr lang="en-US" b="1" dirty="0">
                <a:latin typeface="Helvetica Regular" pitchFamily="2" charset="0"/>
              </a:rPr>
              <a:t>:</a:t>
            </a:r>
          </a:p>
          <a:p>
            <a:pPr lvl="1"/>
            <a:r>
              <a:rPr lang="en-US" dirty="0">
                <a:latin typeface="Helvetica Regular" pitchFamily="2" charset="0"/>
              </a:rPr>
              <a:t>Data storage</a:t>
            </a:r>
          </a:p>
          <a:p>
            <a:pPr lvl="1"/>
            <a:r>
              <a:rPr lang="en-US" dirty="0">
                <a:latin typeface="Helvetica Regular" pitchFamily="2" charset="0"/>
              </a:rPr>
              <a:t>Data synchronization</a:t>
            </a:r>
          </a:p>
          <a:p>
            <a:pPr lvl="1"/>
            <a:r>
              <a:rPr lang="en-US" dirty="0">
                <a:latin typeface="Helvetica Regular" pitchFamily="2" charset="0"/>
              </a:rPr>
              <a:t>Finite state machines</a:t>
            </a:r>
          </a:p>
          <a:p>
            <a:pPr lvl="1"/>
            <a:r>
              <a:rPr lang="en-US" dirty="0">
                <a:latin typeface="Helvetica Regular" pitchFamily="2" charset="0"/>
              </a:rPr>
              <a:t>Pipelining</a:t>
            </a:r>
          </a:p>
          <a:p>
            <a:pPr lvl="1"/>
            <a:r>
              <a:rPr lang="en-US" b="1" dirty="0">
                <a:latin typeface="Helvetica Regular" pitchFamily="2" charset="0"/>
              </a:rPr>
              <a:t>Timing resolution</a:t>
            </a:r>
          </a:p>
          <a:p>
            <a:pPr lvl="2"/>
            <a:r>
              <a:rPr lang="en-US" dirty="0">
                <a:latin typeface="Helvetica Regular" pitchFamily="2" charset="0"/>
              </a:rPr>
              <a:t>Reduce combinational propagation delays</a:t>
            </a:r>
          </a:p>
          <a:p>
            <a:pPr lvl="2"/>
            <a:r>
              <a:rPr lang="en-US" dirty="0">
                <a:latin typeface="Helvetica Regular" pitchFamily="2" charset="0"/>
              </a:rPr>
              <a:t>Improve clock speed</a:t>
            </a:r>
          </a:p>
        </p:txBody>
      </p:sp>
      <p:sp>
        <p:nvSpPr>
          <p:cNvPr id="4" name="Slide Number Placeholder 3"/>
          <p:cNvSpPr>
            <a:spLocks noGrp="1"/>
          </p:cNvSpPr>
          <p:nvPr>
            <p:ph type="sldNum" sz="quarter" idx="19"/>
          </p:nvPr>
        </p:nvSpPr>
        <p:spPr/>
        <p:txBody>
          <a:bodyPr/>
          <a:lstStyle/>
          <a:p>
            <a:fld id="{B6238B5B-F19C-E947-A0BC-87BD7983F871}" type="slidenum">
              <a:rPr lang="en-US" smtClean="0"/>
              <a:pPr/>
              <a:t>34</a:t>
            </a:fld>
            <a:endParaRPr lang="en-US" dirty="0"/>
          </a:p>
        </p:txBody>
      </p:sp>
      <p:sp>
        <p:nvSpPr>
          <p:cNvPr id="5" name="Title 4"/>
          <p:cNvSpPr>
            <a:spLocks noGrp="1"/>
          </p:cNvSpPr>
          <p:nvPr>
            <p:ph type="title"/>
          </p:nvPr>
        </p:nvSpPr>
        <p:spPr>
          <a:xfrm>
            <a:off x="640077" y="369582"/>
            <a:ext cx="7772400" cy="387798"/>
          </a:xfrm>
        </p:spPr>
        <p:txBody>
          <a:bodyPr/>
          <a:lstStyle/>
          <a:p>
            <a:r>
              <a:rPr lang="en-US" dirty="0"/>
              <a:t>Applications of D-Flip-Flop</a:t>
            </a:r>
          </a:p>
        </p:txBody>
      </p:sp>
      <p:sp>
        <p:nvSpPr>
          <p:cNvPr id="6" name="Rectangle 5">
            <a:extLst>
              <a:ext uri="{FF2B5EF4-FFF2-40B4-BE49-F238E27FC236}">
                <a16:creationId xmlns:a16="http://schemas.microsoft.com/office/drawing/2014/main" id="{211DD773-4835-D063-5B2D-B5BA2FAF8F3D}"/>
              </a:ext>
            </a:extLst>
          </p:cNvPr>
          <p:cNvSpPr/>
          <p:nvPr/>
        </p:nvSpPr>
        <p:spPr>
          <a:xfrm>
            <a:off x="3760266" y="2991853"/>
            <a:ext cx="1532021" cy="11470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Combinational Logic</a:t>
            </a:r>
          </a:p>
        </p:txBody>
      </p:sp>
      <p:sp>
        <p:nvSpPr>
          <p:cNvPr id="9" name="Rectangle 8">
            <a:extLst>
              <a:ext uri="{FF2B5EF4-FFF2-40B4-BE49-F238E27FC236}">
                <a16:creationId xmlns:a16="http://schemas.microsoft.com/office/drawing/2014/main" id="{D0842101-B9FF-0426-F1F7-85BC7AA336BE}"/>
              </a:ext>
            </a:extLst>
          </p:cNvPr>
          <p:cNvSpPr/>
          <p:nvPr/>
        </p:nvSpPr>
        <p:spPr>
          <a:xfrm>
            <a:off x="6023811" y="2991853"/>
            <a:ext cx="858252" cy="11470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a:t>
            </a:r>
          </a:p>
        </p:txBody>
      </p:sp>
      <p:sp>
        <p:nvSpPr>
          <p:cNvPr id="12" name="Arrow: Right 11">
            <a:extLst>
              <a:ext uri="{FF2B5EF4-FFF2-40B4-BE49-F238E27FC236}">
                <a16:creationId xmlns:a16="http://schemas.microsoft.com/office/drawing/2014/main" id="{AA2F0917-952D-B25F-E282-E56ECF2CADBA}"/>
              </a:ext>
            </a:extLst>
          </p:cNvPr>
          <p:cNvSpPr/>
          <p:nvPr/>
        </p:nvSpPr>
        <p:spPr>
          <a:xfrm>
            <a:off x="3028742" y="3277460"/>
            <a:ext cx="731524" cy="657727"/>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0EE0A7D-7823-D821-A016-AF7438820E84}"/>
              </a:ext>
            </a:extLst>
          </p:cNvPr>
          <p:cNvSpPr/>
          <p:nvPr/>
        </p:nvSpPr>
        <p:spPr>
          <a:xfrm>
            <a:off x="5292287" y="3236494"/>
            <a:ext cx="731524" cy="657727"/>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999FA52-AA58-BB15-C4CE-71EBE2DB569D}"/>
              </a:ext>
            </a:extLst>
          </p:cNvPr>
          <p:cNvSpPr/>
          <p:nvPr/>
        </p:nvSpPr>
        <p:spPr>
          <a:xfrm>
            <a:off x="6882063" y="3236493"/>
            <a:ext cx="731524" cy="657727"/>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E5F2EA6-8A51-84D3-ED19-158E75623833}"/>
              </a:ext>
            </a:extLst>
          </p:cNvPr>
          <p:cNvSpPr txBox="1"/>
          <p:nvPr/>
        </p:nvSpPr>
        <p:spPr>
          <a:xfrm>
            <a:off x="6216316" y="4324467"/>
            <a:ext cx="473242" cy="215444"/>
          </a:xfrm>
          <a:prstGeom prst="rect">
            <a:avLst/>
          </a:prstGeom>
          <a:noFill/>
        </p:spPr>
        <p:txBody>
          <a:bodyPr wrap="square" lIns="0" tIns="0" rIns="0" bIns="0" rtlCol="0">
            <a:spAutoFit/>
          </a:bodyPr>
          <a:lstStyle/>
          <a:p>
            <a:pPr algn="l"/>
            <a:r>
              <a:rPr lang="en-US" sz="1400" dirty="0"/>
              <a:t>clock</a:t>
            </a:r>
          </a:p>
        </p:txBody>
      </p:sp>
      <p:sp>
        <p:nvSpPr>
          <p:cNvPr id="17" name="Isosceles Triangle 16">
            <a:extLst>
              <a:ext uri="{FF2B5EF4-FFF2-40B4-BE49-F238E27FC236}">
                <a16:creationId xmlns:a16="http://schemas.microsoft.com/office/drawing/2014/main" id="{7B709F18-9288-B016-D51F-8698DFEB6155}"/>
              </a:ext>
            </a:extLst>
          </p:cNvPr>
          <p:cNvSpPr/>
          <p:nvPr/>
        </p:nvSpPr>
        <p:spPr>
          <a:xfrm>
            <a:off x="6342647" y="3991335"/>
            <a:ext cx="220579" cy="147529"/>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EA2041A9-DC09-0B52-2274-143283F26B4C}"/>
              </a:ext>
            </a:extLst>
          </p:cNvPr>
          <p:cNvCxnSpPr>
            <a:cxnSpLocks/>
            <a:stCxn id="16" idx="0"/>
            <a:endCxn id="17" idx="3"/>
          </p:cNvCxnSpPr>
          <p:nvPr/>
        </p:nvCxnSpPr>
        <p:spPr>
          <a:xfrm flipV="1">
            <a:off x="6452937" y="4138864"/>
            <a:ext cx="0" cy="18560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98928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5136" y="1208313"/>
            <a:ext cx="8157755" cy="2077492"/>
          </a:xfrm>
        </p:spPr>
        <p:txBody>
          <a:bodyPr/>
          <a:lstStyle/>
          <a:p>
            <a:r>
              <a:rPr lang="en-US" b="1" dirty="0"/>
              <a:t>Definition: </a:t>
            </a:r>
            <a:r>
              <a:rPr lang="en-US" dirty="0"/>
              <a:t>State-driven model of computation to design sequential circuits.</a:t>
            </a:r>
            <a:endParaRPr lang="en-US" b="1" dirty="0"/>
          </a:p>
          <a:p>
            <a:endParaRPr lang="en-US" b="1" dirty="0"/>
          </a:p>
          <a:p>
            <a:r>
              <a:rPr lang="en-US" b="1" dirty="0"/>
              <a:t>Mealy type FSM</a:t>
            </a:r>
          </a:p>
          <a:p>
            <a:pPr lvl="1"/>
            <a:r>
              <a:rPr lang="en-US" dirty="0"/>
              <a:t>(state, input) </a:t>
            </a:r>
            <a:r>
              <a:rPr lang="en-US" dirty="0">
                <a:sym typeface="Wingdings" pitchFamily="2" charset="2"/>
              </a:rPr>
              <a:t> output</a:t>
            </a:r>
          </a:p>
          <a:p>
            <a:pPr lvl="1"/>
            <a:r>
              <a:rPr lang="en-US" dirty="0">
                <a:sym typeface="Wingdings" pitchFamily="2" charset="2"/>
              </a:rPr>
              <a:t>Pros: Smaller number of states</a:t>
            </a:r>
          </a:p>
          <a:p>
            <a:pPr lvl="2"/>
            <a:r>
              <a:rPr lang="en-US" dirty="0">
                <a:sym typeface="Wingdings" pitchFamily="2" charset="2"/>
              </a:rPr>
              <a:t>Due to partial inputs handling</a:t>
            </a:r>
          </a:p>
          <a:p>
            <a:pPr lvl="1"/>
            <a:r>
              <a:rPr lang="en-US" dirty="0">
                <a:sym typeface="Wingdings" pitchFamily="2" charset="2"/>
              </a:rPr>
              <a:t>Cons: Input critical path</a:t>
            </a:r>
          </a:p>
          <a:p>
            <a:pPr lvl="2"/>
            <a:r>
              <a:rPr lang="en-US" dirty="0">
                <a:sym typeface="Wingdings" pitchFamily="2" charset="2"/>
              </a:rPr>
              <a:t>Why?</a:t>
            </a:r>
          </a:p>
        </p:txBody>
      </p:sp>
      <p:sp>
        <p:nvSpPr>
          <p:cNvPr id="4" name="Slide Number Placeholder 3"/>
          <p:cNvSpPr>
            <a:spLocks noGrp="1"/>
          </p:cNvSpPr>
          <p:nvPr>
            <p:ph type="sldNum" sz="quarter" idx="19"/>
          </p:nvPr>
        </p:nvSpPr>
        <p:spPr/>
        <p:txBody>
          <a:bodyPr/>
          <a:lstStyle/>
          <a:p>
            <a:fld id="{B6238B5B-F19C-E947-A0BC-87BD7983F871}" type="slidenum">
              <a:rPr lang="en-US" smtClean="0"/>
              <a:pPr/>
              <a:t>35</a:t>
            </a:fld>
            <a:endParaRPr lang="en-US" dirty="0"/>
          </a:p>
        </p:txBody>
      </p:sp>
      <p:sp>
        <p:nvSpPr>
          <p:cNvPr id="5" name="Title 4"/>
          <p:cNvSpPr>
            <a:spLocks noGrp="1"/>
          </p:cNvSpPr>
          <p:nvPr>
            <p:ph type="title"/>
          </p:nvPr>
        </p:nvSpPr>
        <p:spPr>
          <a:xfrm>
            <a:off x="640077" y="369582"/>
            <a:ext cx="7772400" cy="387798"/>
          </a:xfrm>
        </p:spPr>
        <p:txBody>
          <a:bodyPr/>
          <a:lstStyle/>
          <a:p>
            <a:r>
              <a:rPr lang="en-US" dirty="0"/>
              <a:t>Finite State Machines</a:t>
            </a:r>
          </a:p>
        </p:txBody>
      </p:sp>
      <p:pic>
        <p:nvPicPr>
          <p:cNvPr id="3" name="Picture 2" descr="Diagram, schematic&#10;&#10;Description automatically generated">
            <a:extLst>
              <a:ext uri="{FF2B5EF4-FFF2-40B4-BE49-F238E27FC236}">
                <a16:creationId xmlns:a16="http://schemas.microsoft.com/office/drawing/2014/main" id="{DDD4BB4B-D5FB-9637-2F41-82E36CA95A72}"/>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7804"/>
          <a:stretch/>
        </p:blipFill>
        <p:spPr>
          <a:xfrm>
            <a:off x="4911969" y="1723292"/>
            <a:ext cx="3374993" cy="2826766"/>
          </a:xfrm>
          <a:prstGeom prst="rect">
            <a:avLst/>
          </a:prstGeom>
        </p:spPr>
      </p:pic>
    </p:spTree>
    <p:extLst>
      <p:ext uri="{BB962C8B-B14F-4D97-AF65-F5344CB8AC3E}">
        <p14:creationId xmlns:p14="http://schemas.microsoft.com/office/powerpoint/2010/main" val="2018057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5136" y="1208313"/>
            <a:ext cx="8157755" cy="1686616"/>
          </a:xfrm>
        </p:spPr>
        <p:txBody>
          <a:bodyPr/>
          <a:lstStyle/>
          <a:p>
            <a:r>
              <a:rPr lang="en-US" b="1" dirty="0"/>
              <a:t>Moore type FSM </a:t>
            </a:r>
          </a:p>
          <a:p>
            <a:pPr lvl="1"/>
            <a:r>
              <a:rPr lang="en-US" dirty="0"/>
              <a:t>(state) </a:t>
            </a:r>
            <a:r>
              <a:rPr lang="en-US" dirty="0">
                <a:sym typeface="Wingdings" pitchFamily="2" charset="2"/>
              </a:rPr>
              <a:t> o</a:t>
            </a:r>
            <a:r>
              <a:rPr lang="en-US" dirty="0"/>
              <a:t>utput</a:t>
            </a:r>
          </a:p>
          <a:p>
            <a:pPr lvl="1"/>
            <a:r>
              <a:rPr lang="en-US" dirty="0"/>
              <a:t>Pros: High-speed </a:t>
            </a:r>
          </a:p>
          <a:p>
            <a:pPr lvl="2"/>
            <a:r>
              <a:rPr lang="en-US" dirty="0"/>
              <a:t>Why?</a:t>
            </a:r>
          </a:p>
          <a:p>
            <a:pPr lvl="1"/>
            <a:r>
              <a:rPr lang="en-US" dirty="0"/>
              <a:t>Cons: Large number of states </a:t>
            </a:r>
          </a:p>
          <a:p>
            <a:pPr lvl="2"/>
            <a:r>
              <a:rPr lang="en-US" dirty="0"/>
              <a:t>due to full inputs handling</a:t>
            </a:r>
          </a:p>
          <a:p>
            <a:pPr lvl="2"/>
            <a:r>
              <a:rPr lang="en-US" dirty="0"/>
              <a:t>can affect circuit size</a:t>
            </a:r>
          </a:p>
        </p:txBody>
      </p:sp>
      <p:sp>
        <p:nvSpPr>
          <p:cNvPr id="4" name="Slide Number Placeholder 3"/>
          <p:cNvSpPr>
            <a:spLocks noGrp="1"/>
          </p:cNvSpPr>
          <p:nvPr>
            <p:ph type="sldNum" sz="quarter" idx="19"/>
          </p:nvPr>
        </p:nvSpPr>
        <p:spPr/>
        <p:txBody>
          <a:bodyPr/>
          <a:lstStyle/>
          <a:p>
            <a:fld id="{B6238B5B-F19C-E947-A0BC-87BD7983F871}" type="slidenum">
              <a:rPr lang="en-US" smtClean="0"/>
              <a:pPr/>
              <a:t>36</a:t>
            </a:fld>
            <a:endParaRPr lang="en-US" dirty="0"/>
          </a:p>
        </p:txBody>
      </p:sp>
      <p:sp>
        <p:nvSpPr>
          <p:cNvPr id="5" name="Title 4"/>
          <p:cNvSpPr>
            <a:spLocks noGrp="1"/>
          </p:cNvSpPr>
          <p:nvPr>
            <p:ph type="title"/>
          </p:nvPr>
        </p:nvSpPr>
        <p:spPr>
          <a:xfrm>
            <a:off x="640077" y="369582"/>
            <a:ext cx="7772400" cy="387798"/>
          </a:xfrm>
        </p:spPr>
        <p:txBody>
          <a:bodyPr/>
          <a:lstStyle/>
          <a:p>
            <a:r>
              <a:rPr lang="en-US" dirty="0"/>
              <a:t>Finite State Machines</a:t>
            </a:r>
          </a:p>
        </p:txBody>
      </p:sp>
      <p:pic>
        <p:nvPicPr>
          <p:cNvPr id="6" name="Picture 5" descr="Diagram, schematic&#10;&#10;Description automatically generated">
            <a:extLst>
              <a:ext uri="{FF2B5EF4-FFF2-40B4-BE49-F238E27FC236}">
                <a16:creationId xmlns:a16="http://schemas.microsoft.com/office/drawing/2014/main" id="{41992F5F-88FE-DB30-FC0A-1D0470B27DA5}"/>
              </a:ext>
            </a:extLst>
          </p:cNvPr>
          <p:cNvPicPr>
            <a:picLocks noChangeAspect="1"/>
          </p:cNvPicPr>
          <p:nvPr/>
        </p:nvPicPr>
        <p:blipFill rotWithShape="1">
          <a:blip r:embed="rId3">
            <a:extLst>
              <a:ext uri="{28A0092B-C50C-407E-A947-70E740481C1C}">
                <a14:useLocalDpi xmlns:a14="http://schemas.microsoft.com/office/drawing/2010/main" val="0"/>
              </a:ext>
            </a:extLst>
          </a:blip>
          <a:srcRect l="52500" b="9638"/>
          <a:stretch/>
        </p:blipFill>
        <p:spPr>
          <a:xfrm>
            <a:off x="4572000" y="1692031"/>
            <a:ext cx="3383286" cy="2923498"/>
          </a:xfrm>
          <a:prstGeom prst="rect">
            <a:avLst/>
          </a:prstGeom>
        </p:spPr>
      </p:pic>
    </p:spTree>
    <p:extLst>
      <p:ext uri="{BB962C8B-B14F-4D97-AF65-F5344CB8AC3E}">
        <p14:creationId xmlns:p14="http://schemas.microsoft.com/office/powerpoint/2010/main" val="2665610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5136" y="1208313"/>
            <a:ext cx="8157755" cy="1686616"/>
          </a:xfrm>
        </p:spPr>
        <p:txBody>
          <a:bodyPr/>
          <a:lstStyle/>
          <a:p>
            <a:r>
              <a:rPr lang="en-US" b="1" dirty="0"/>
              <a:t>Moore type FSM </a:t>
            </a:r>
          </a:p>
          <a:p>
            <a:pPr lvl="1"/>
            <a:r>
              <a:rPr lang="en-US" dirty="0"/>
              <a:t>(state) </a:t>
            </a:r>
            <a:r>
              <a:rPr lang="en-US" dirty="0">
                <a:sym typeface="Wingdings" pitchFamily="2" charset="2"/>
              </a:rPr>
              <a:t> o</a:t>
            </a:r>
            <a:r>
              <a:rPr lang="en-US" dirty="0"/>
              <a:t>utput</a:t>
            </a:r>
          </a:p>
          <a:p>
            <a:pPr lvl="1"/>
            <a:r>
              <a:rPr lang="en-US" dirty="0"/>
              <a:t>Pros: High-speed </a:t>
            </a:r>
          </a:p>
          <a:p>
            <a:pPr lvl="2"/>
            <a:r>
              <a:rPr lang="en-US" dirty="0"/>
              <a:t>Why?</a:t>
            </a:r>
          </a:p>
          <a:p>
            <a:pPr lvl="1"/>
            <a:r>
              <a:rPr lang="en-US" dirty="0"/>
              <a:t>Cons: Large number of states </a:t>
            </a:r>
          </a:p>
          <a:p>
            <a:pPr lvl="2"/>
            <a:r>
              <a:rPr lang="en-US" dirty="0"/>
              <a:t>due to full inputs handling</a:t>
            </a:r>
          </a:p>
          <a:p>
            <a:pPr lvl="2"/>
            <a:r>
              <a:rPr lang="en-US" dirty="0"/>
              <a:t>can affect circuit size</a:t>
            </a:r>
          </a:p>
        </p:txBody>
      </p:sp>
      <p:sp>
        <p:nvSpPr>
          <p:cNvPr id="4" name="Slide Number Placeholder 3"/>
          <p:cNvSpPr>
            <a:spLocks noGrp="1"/>
          </p:cNvSpPr>
          <p:nvPr>
            <p:ph type="sldNum" sz="quarter" idx="19"/>
          </p:nvPr>
        </p:nvSpPr>
        <p:spPr/>
        <p:txBody>
          <a:bodyPr/>
          <a:lstStyle/>
          <a:p>
            <a:fld id="{B6238B5B-F19C-E947-A0BC-87BD7983F871}" type="slidenum">
              <a:rPr lang="en-US" smtClean="0"/>
              <a:pPr/>
              <a:t>37</a:t>
            </a:fld>
            <a:endParaRPr lang="en-US" dirty="0"/>
          </a:p>
        </p:txBody>
      </p:sp>
      <p:sp>
        <p:nvSpPr>
          <p:cNvPr id="5" name="Title 4"/>
          <p:cNvSpPr>
            <a:spLocks noGrp="1"/>
          </p:cNvSpPr>
          <p:nvPr>
            <p:ph type="title"/>
          </p:nvPr>
        </p:nvSpPr>
        <p:spPr>
          <a:xfrm>
            <a:off x="640077" y="369582"/>
            <a:ext cx="7772400" cy="387798"/>
          </a:xfrm>
        </p:spPr>
        <p:txBody>
          <a:bodyPr/>
          <a:lstStyle/>
          <a:p>
            <a:r>
              <a:rPr lang="en-US" dirty="0"/>
              <a:t>Finite State Machines</a:t>
            </a:r>
          </a:p>
        </p:txBody>
      </p:sp>
      <p:pic>
        <p:nvPicPr>
          <p:cNvPr id="6" name="Picture 5" descr="Diagram, schematic&#10;&#10;Description automatically generated">
            <a:extLst>
              <a:ext uri="{FF2B5EF4-FFF2-40B4-BE49-F238E27FC236}">
                <a16:creationId xmlns:a16="http://schemas.microsoft.com/office/drawing/2014/main" id="{41992F5F-88FE-DB30-FC0A-1D0470B27DA5}"/>
              </a:ext>
            </a:extLst>
          </p:cNvPr>
          <p:cNvPicPr>
            <a:picLocks noChangeAspect="1"/>
          </p:cNvPicPr>
          <p:nvPr/>
        </p:nvPicPr>
        <p:blipFill rotWithShape="1">
          <a:blip r:embed="rId3">
            <a:extLst>
              <a:ext uri="{28A0092B-C50C-407E-A947-70E740481C1C}">
                <a14:useLocalDpi xmlns:a14="http://schemas.microsoft.com/office/drawing/2010/main" val="0"/>
              </a:ext>
            </a:extLst>
          </a:blip>
          <a:srcRect l="52500" b="9638"/>
          <a:stretch/>
        </p:blipFill>
        <p:spPr>
          <a:xfrm>
            <a:off x="4572000" y="1692031"/>
            <a:ext cx="3383286" cy="2923498"/>
          </a:xfrm>
          <a:prstGeom prst="rect">
            <a:avLst/>
          </a:prstGeom>
        </p:spPr>
      </p:pic>
    </p:spTree>
    <p:extLst>
      <p:ext uri="{BB962C8B-B14F-4D97-AF65-F5344CB8AC3E}">
        <p14:creationId xmlns:p14="http://schemas.microsoft.com/office/powerpoint/2010/main" val="933936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851515"/>
          </a:xfrm>
        </p:spPr>
        <p:txBody>
          <a:bodyPr/>
          <a:lstStyle/>
          <a:p>
            <a:r>
              <a:rPr lang="en-US" b="1" dirty="0"/>
              <a:t>Example:  Serial Bit Sequence Detector</a:t>
            </a:r>
          </a:p>
          <a:p>
            <a:r>
              <a:rPr lang="en-US" dirty="0"/>
              <a:t> </a:t>
            </a:r>
          </a:p>
          <a:p>
            <a:endParaRPr lang="en-US"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38</a:t>
            </a:fld>
            <a:endParaRPr lang="en-US" dirty="0"/>
          </a:p>
        </p:txBody>
      </p:sp>
      <p:sp>
        <p:nvSpPr>
          <p:cNvPr id="5" name="Title 4"/>
          <p:cNvSpPr>
            <a:spLocks noGrp="1"/>
          </p:cNvSpPr>
          <p:nvPr>
            <p:ph type="title"/>
          </p:nvPr>
        </p:nvSpPr>
        <p:spPr>
          <a:xfrm>
            <a:off x="640077" y="369582"/>
            <a:ext cx="7772400" cy="387798"/>
          </a:xfrm>
        </p:spPr>
        <p:txBody>
          <a:bodyPr/>
          <a:lstStyle/>
          <a:p>
            <a:r>
              <a:rPr lang="en-US" dirty="0"/>
              <a:t>Finite State Machines</a:t>
            </a:r>
          </a:p>
        </p:txBody>
      </p:sp>
      <p:pic>
        <p:nvPicPr>
          <p:cNvPr id="8" name="Picture 7">
            <a:extLst>
              <a:ext uri="{FF2B5EF4-FFF2-40B4-BE49-F238E27FC236}">
                <a16:creationId xmlns:a16="http://schemas.microsoft.com/office/drawing/2014/main" id="{5576FF6D-877B-8C6A-3736-CA0A80DF92D6}"/>
              </a:ext>
            </a:extLst>
          </p:cNvPr>
          <p:cNvPicPr>
            <a:picLocks noChangeAspect="1"/>
          </p:cNvPicPr>
          <p:nvPr/>
        </p:nvPicPr>
        <p:blipFill rotWithShape="1">
          <a:blip r:embed="rId3"/>
          <a:srcRect l="3694" t="5969" r="1732" b="2298"/>
          <a:stretch/>
        </p:blipFill>
        <p:spPr>
          <a:xfrm>
            <a:off x="2551722" y="1254475"/>
            <a:ext cx="4239846" cy="3413473"/>
          </a:xfrm>
          <a:prstGeom prst="rect">
            <a:avLst/>
          </a:prstGeom>
        </p:spPr>
      </p:pic>
      <p:sp>
        <p:nvSpPr>
          <p:cNvPr id="9" name="Rounded Rectangle 10">
            <a:extLst>
              <a:ext uri="{FF2B5EF4-FFF2-40B4-BE49-F238E27FC236}">
                <a16:creationId xmlns:a16="http://schemas.microsoft.com/office/drawing/2014/main" id="{43B00537-54F0-8DB5-CD93-DBD4E8A3BE2D}"/>
              </a:ext>
            </a:extLst>
          </p:cNvPr>
          <p:cNvSpPr/>
          <p:nvPr/>
        </p:nvSpPr>
        <p:spPr>
          <a:xfrm>
            <a:off x="2331692" y="2461806"/>
            <a:ext cx="2074573" cy="220614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011FEFD-6AD2-EA26-B8BB-0C05738F78EB}"/>
              </a:ext>
            </a:extLst>
          </p:cNvPr>
          <p:cNvSpPr txBox="1"/>
          <p:nvPr/>
        </p:nvSpPr>
        <p:spPr>
          <a:xfrm>
            <a:off x="2176208" y="4667948"/>
            <a:ext cx="6471515" cy="369332"/>
          </a:xfrm>
          <a:prstGeom prst="rect">
            <a:avLst/>
          </a:prstGeom>
          <a:noFill/>
        </p:spPr>
        <p:txBody>
          <a:bodyPr wrap="none" rtlCol="0">
            <a:spAutoFit/>
          </a:bodyPr>
          <a:lstStyle/>
          <a:p>
            <a:r>
              <a:rPr lang="en-US" dirty="0"/>
              <a:t>From: Quick start Guide to Verilog (© springer Nature Switzerland) </a:t>
            </a:r>
          </a:p>
        </p:txBody>
      </p:sp>
    </p:spTree>
    <p:extLst>
      <p:ext uri="{BB962C8B-B14F-4D97-AF65-F5344CB8AC3E}">
        <p14:creationId xmlns:p14="http://schemas.microsoft.com/office/powerpoint/2010/main" val="2714389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533479"/>
          </a:xfrm>
        </p:spPr>
        <p:txBody>
          <a:bodyPr/>
          <a:lstStyle/>
          <a:p>
            <a:r>
              <a:rPr lang="en-US" b="1" dirty="0"/>
              <a:t>Example:  Serial Bit Sequence Detector</a:t>
            </a:r>
            <a:r>
              <a:rPr lang="en-US" dirty="0"/>
              <a:t> </a:t>
            </a:r>
          </a:p>
          <a:p>
            <a:endParaRPr lang="en-US"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39</a:t>
            </a:fld>
            <a:endParaRPr lang="en-US" dirty="0"/>
          </a:p>
        </p:txBody>
      </p:sp>
      <p:sp>
        <p:nvSpPr>
          <p:cNvPr id="5" name="Title 4"/>
          <p:cNvSpPr>
            <a:spLocks noGrp="1"/>
          </p:cNvSpPr>
          <p:nvPr>
            <p:ph type="title"/>
          </p:nvPr>
        </p:nvSpPr>
        <p:spPr>
          <a:xfrm>
            <a:off x="640077" y="369582"/>
            <a:ext cx="7772400" cy="387798"/>
          </a:xfrm>
        </p:spPr>
        <p:txBody>
          <a:bodyPr/>
          <a:lstStyle/>
          <a:p>
            <a:r>
              <a:rPr lang="en-US" dirty="0"/>
              <a:t>Finite State Machines</a:t>
            </a:r>
          </a:p>
        </p:txBody>
      </p:sp>
      <p:pic>
        <p:nvPicPr>
          <p:cNvPr id="8" name="Picture 7">
            <a:extLst>
              <a:ext uri="{FF2B5EF4-FFF2-40B4-BE49-F238E27FC236}">
                <a16:creationId xmlns:a16="http://schemas.microsoft.com/office/drawing/2014/main" id="{5576FF6D-877B-8C6A-3736-CA0A80DF92D6}"/>
              </a:ext>
            </a:extLst>
          </p:cNvPr>
          <p:cNvPicPr>
            <a:picLocks noChangeAspect="1"/>
          </p:cNvPicPr>
          <p:nvPr/>
        </p:nvPicPr>
        <p:blipFill rotWithShape="1">
          <a:blip r:embed="rId3"/>
          <a:srcRect l="3694" t="5969" r="1732" b="2298"/>
          <a:stretch/>
        </p:blipFill>
        <p:spPr>
          <a:xfrm>
            <a:off x="2551722" y="1254475"/>
            <a:ext cx="4239846" cy="3413473"/>
          </a:xfrm>
          <a:prstGeom prst="rect">
            <a:avLst/>
          </a:prstGeom>
        </p:spPr>
      </p:pic>
      <p:sp>
        <p:nvSpPr>
          <p:cNvPr id="3" name="TextBox 2">
            <a:extLst>
              <a:ext uri="{FF2B5EF4-FFF2-40B4-BE49-F238E27FC236}">
                <a16:creationId xmlns:a16="http://schemas.microsoft.com/office/drawing/2014/main" id="{0011FEFD-6AD2-EA26-B8BB-0C05738F78EB}"/>
              </a:ext>
            </a:extLst>
          </p:cNvPr>
          <p:cNvSpPr txBox="1"/>
          <p:nvPr/>
        </p:nvSpPr>
        <p:spPr>
          <a:xfrm>
            <a:off x="2215285" y="4667948"/>
            <a:ext cx="6471515" cy="369332"/>
          </a:xfrm>
          <a:prstGeom prst="rect">
            <a:avLst/>
          </a:prstGeom>
          <a:noFill/>
        </p:spPr>
        <p:txBody>
          <a:bodyPr wrap="none" rtlCol="0">
            <a:spAutoFit/>
          </a:bodyPr>
          <a:lstStyle/>
          <a:p>
            <a:r>
              <a:rPr lang="en-US" dirty="0"/>
              <a:t>From: Quick start Guide to Verilog (© springer Nature Switzerland) </a:t>
            </a:r>
          </a:p>
        </p:txBody>
      </p:sp>
    </p:spTree>
    <p:extLst>
      <p:ext uri="{BB962C8B-B14F-4D97-AF65-F5344CB8AC3E}">
        <p14:creationId xmlns:p14="http://schemas.microsoft.com/office/powerpoint/2010/main" val="2200935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5" y="1208313"/>
            <a:ext cx="7192556" cy="921278"/>
          </a:xfrm>
        </p:spPr>
        <p:txBody>
          <a:bodyPr/>
          <a:lstStyle/>
          <a:p>
            <a:pPr marL="285750" indent="-285750">
              <a:buFont typeface="Arial" panose="020B0604020202020204" pitchFamily="34" charset="0"/>
              <a:buChar char="•"/>
            </a:pPr>
            <a:r>
              <a:rPr lang="en-US" b="1" dirty="0"/>
              <a:t>Privilege Levels: </a:t>
            </a:r>
            <a:r>
              <a:rPr lang="en-US" b="0" i="0" dirty="0">
                <a:solidFill>
                  <a:srgbClr val="374151"/>
                </a:solidFill>
                <a:effectLst/>
                <a:latin typeface="Söhne"/>
              </a:rPr>
              <a:t>defines the level of access that software has to the processor and system resources. They enable:</a:t>
            </a:r>
            <a:endParaRPr lang="en-US" b="1" dirty="0"/>
          </a:p>
          <a:p>
            <a:pPr marL="733806" lvl="1" indent="-285750"/>
            <a:r>
              <a:rPr lang="en-US" b="1" dirty="0"/>
              <a:t>Access control: </a:t>
            </a:r>
            <a:r>
              <a:rPr lang="en-US" dirty="0"/>
              <a:t>control what an application can do</a:t>
            </a:r>
          </a:p>
          <a:p>
            <a:pPr marL="733806" lvl="1" indent="-285750"/>
            <a:r>
              <a:rPr lang="en-US" b="1" dirty="0"/>
              <a:t>Security: </a:t>
            </a:r>
            <a:r>
              <a:rPr lang="en-US" dirty="0"/>
              <a:t>run an application in isolation from others</a:t>
            </a:r>
          </a:p>
        </p:txBody>
      </p:sp>
      <p:sp>
        <p:nvSpPr>
          <p:cNvPr id="4" name="Slide Number Placeholder 3"/>
          <p:cNvSpPr>
            <a:spLocks noGrp="1"/>
          </p:cNvSpPr>
          <p:nvPr>
            <p:ph type="sldNum" sz="quarter" idx="19"/>
          </p:nvPr>
        </p:nvSpPr>
        <p:spPr/>
        <p:txBody>
          <a:bodyPr/>
          <a:lstStyle/>
          <a:p>
            <a:fld id="{B6238B5B-F19C-E947-A0BC-87BD7983F871}" type="slidenum">
              <a:rPr lang="en-US" smtClean="0"/>
              <a:pPr/>
              <a:t>4</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spTree>
    <p:extLst>
      <p:ext uri="{BB962C8B-B14F-4D97-AF65-F5344CB8AC3E}">
        <p14:creationId xmlns:p14="http://schemas.microsoft.com/office/powerpoint/2010/main" val="4155918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40</a:t>
            </a:fld>
            <a:endParaRPr lang="en-US" dirty="0"/>
          </a:p>
        </p:txBody>
      </p:sp>
      <p:sp>
        <p:nvSpPr>
          <p:cNvPr id="5" name="Title 4"/>
          <p:cNvSpPr>
            <a:spLocks noGrp="1"/>
          </p:cNvSpPr>
          <p:nvPr>
            <p:ph type="title"/>
          </p:nvPr>
        </p:nvSpPr>
        <p:spPr>
          <a:xfrm>
            <a:off x="2236266" y="1596003"/>
            <a:ext cx="5528319" cy="886397"/>
          </a:xfrm>
        </p:spPr>
        <p:txBody>
          <a:bodyPr/>
          <a:lstStyle/>
          <a:p>
            <a:r>
              <a:rPr lang="en-US" sz="3200" dirty="0"/>
              <a:t>RISC-V CPU Implementation</a:t>
            </a:r>
          </a:p>
        </p:txBody>
      </p:sp>
    </p:spTree>
    <p:extLst>
      <p:ext uri="{BB962C8B-B14F-4D97-AF65-F5344CB8AC3E}">
        <p14:creationId xmlns:p14="http://schemas.microsoft.com/office/powerpoint/2010/main" val="3856045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2123658"/>
          </a:xfrm>
        </p:spPr>
        <p:txBody>
          <a:bodyPr/>
          <a:lstStyle/>
          <a:p>
            <a:r>
              <a:rPr lang="en-US" b="1" dirty="0"/>
              <a:t>RISC-V ISA subset:</a:t>
            </a:r>
          </a:p>
          <a:p>
            <a:pPr marL="342900" indent="-342900">
              <a:buFont typeface="Arial" panose="020B0604020202020204" pitchFamily="34" charset="0"/>
              <a:buChar char="•"/>
            </a:pPr>
            <a:r>
              <a:rPr lang="en-US" dirty="0"/>
              <a:t>Simple hardware</a:t>
            </a:r>
          </a:p>
          <a:p>
            <a:pPr marL="342900" indent="-342900">
              <a:buFont typeface="Arial" panose="020B0604020202020204" pitchFamily="34" charset="0"/>
              <a:buChar char="•"/>
            </a:pPr>
            <a:r>
              <a:rPr lang="en-US" dirty="0"/>
              <a:t>ALU-R</a:t>
            </a:r>
          </a:p>
          <a:p>
            <a:pPr marL="342900" indent="-342900">
              <a:buFont typeface="Arial" panose="020B0604020202020204" pitchFamily="34" charset="0"/>
              <a:buChar char="•"/>
            </a:pPr>
            <a:r>
              <a:rPr lang="en-US" dirty="0"/>
              <a:t>ALU-I</a:t>
            </a:r>
          </a:p>
          <a:p>
            <a:pPr marL="342900" indent="-342900">
              <a:buFont typeface="Arial" panose="020B0604020202020204" pitchFamily="34" charset="0"/>
              <a:buChar char="•"/>
            </a:pPr>
            <a:r>
              <a:rPr lang="en-US" dirty="0"/>
              <a:t>LD/ST</a:t>
            </a:r>
          </a:p>
          <a:p>
            <a:pPr marL="342900" indent="-342900">
              <a:buFont typeface="Arial" panose="020B0604020202020204" pitchFamily="34" charset="0"/>
              <a:buChar char="•"/>
            </a:pPr>
            <a:r>
              <a:rPr lang="en-US" dirty="0"/>
              <a:t>Branch</a:t>
            </a:r>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41</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sp>
        <p:nvSpPr>
          <p:cNvPr id="3" name="Rectangle 2">
            <a:extLst>
              <a:ext uri="{FF2B5EF4-FFF2-40B4-BE49-F238E27FC236}">
                <a16:creationId xmlns:a16="http://schemas.microsoft.com/office/drawing/2014/main" id="{08A5240F-7D7D-9217-8220-9E721E217459}"/>
              </a:ext>
            </a:extLst>
          </p:cNvPr>
          <p:cNvSpPr/>
          <p:nvPr/>
        </p:nvSpPr>
        <p:spPr>
          <a:xfrm>
            <a:off x="5557668" y="4050989"/>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table of numbers and letters&#10;&#10;Description automatically generated with medium confidence">
            <a:extLst>
              <a:ext uri="{FF2B5EF4-FFF2-40B4-BE49-F238E27FC236}">
                <a16:creationId xmlns:a16="http://schemas.microsoft.com/office/drawing/2014/main" id="{0FEA92F4-727A-755F-79FC-C3F28733A605}"/>
              </a:ext>
            </a:extLst>
          </p:cNvPr>
          <p:cNvPicPr>
            <a:picLocks noChangeAspect="1"/>
          </p:cNvPicPr>
          <p:nvPr/>
        </p:nvPicPr>
        <p:blipFill>
          <a:blip r:embed="rId3"/>
          <a:stretch>
            <a:fillRect/>
          </a:stretch>
        </p:blipFill>
        <p:spPr>
          <a:xfrm>
            <a:off x="1908175" y="1713748"/>
            <a:ext cx="5422900" cy="2407091"/>
          </a:xfrm>
          <a:prstGeom prst="rect">
            <a:avLst/>
          </a:prstGeom>
        </p:spPr>
      </p:pic>
    </p:spTree>
    <p:extLst>
      <p:ext uri="{BB962C8B-B14F-4D97-AF65-F5344CB8AC3E}">
        <p14:creationId xmlns:p14="http://schemas.microsoft.com/office/powerpoint/2010/main" val="2309392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1805623"/>
          </a:xfrm>
        </p:spPr>
        <p:txBody>
          <a:bodyPr/>
          <a:lstStyle/>
          <a:p>
            <a:r>
              <a:rPr lang="en-US" b="1" dirty="0"/>
              <a:t>Basic Steps:</a:t>
            </a:r>
          </a:p>
          <a:p>
            <a:pPr marL="342900" indent="-342900">
              <a:buFont typeface="+mj-lt"/>
              <a:buAutoNum type="arabicPeriod"/>
            </a:pPr>
            <a:r>
              <a:rPr lang="en-US" dirty="0"/>
              <a:t>Fetch instruction from PC</a:t>
            </a:r>
          </a:p>
          <a:p>
            <a:pPr marL="342900" indent="-342900">
              <a:buFont typeface="+mj-lt"/>
              <a:buAutoNum type="arabicPeriod"/>
            </a:pPr>
            <a:r>
              <a:rPr lang="en-US" dirty="0"/>
              <a:t>Register file access</a:t>
            </a:r>
          </a:p>
          <a:p>
            <a:pPr marL="342900" indent="-342900">
              <a:buFont typeface="+mj-lt"/>
              <a:buAutoNum type="arabicPeriod"/>
            </a:pPr>
            <a:r>
              <a:rPr lang="en-US" dirty="0"/>
              <a:t>ALU execution</a:t>
            </a:r>
          </a:p>
          <a:p>
            <a:pPr marL="342900" indent="-342900">
              <a:buFont typeface="+mj-lt"/>
              <a:buAutoNum type="arabicPeriod"/>
            </a:pPr>
            <a:r>
              <a:rPr lang="en-US" dirty="0"/>
              <a:t>Memory access</a:t>
            </a:r>
          </a:p>
          <a:p>
            <a:pPr marL="342900" indent="-342900">
              <a:buFont typeface="+mj-lt"/>
              <a:buAutoNum type="arabicPeriod"/>
            </a:pPr>
            <a:r>
              <a:rPr lang="en-US" dirty="0"/>
              <a:t>Next PC update</a:t>
            </a:r>
          </a:p>
        </p:txBody>
      </p:sp>
      <p:sp>
        <p:nvSpPr>
          <p:cNvPr id="4" name="Slide Number Placeholder 3"/>
          <p:cNvSpPr>
            <a:spLocks noGrp="1"/>
          </p:cNvSpPr>
          <p:nvPr>
            <p:ph type="sldNum" sz="quarter" idx="19"/>
          </p:nvPr>
        </p:nvSpPr>
        <p:spPr/>
        <p:txBody>
          <a:bodyPr/>
          <a:lstStyle/>
          <a:p>
            <a:fld id="{B6238B5B-F19C-E947-A0BC-87BD7983F871}" type="slidenum">
              <a:rPr lang="en-US" smtClean="0"/>
              <a:pPr/>
              <a:t>42</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pic>
        <p:nvPicPr>
          <p:cNvPr id="7" name="Picture 6" descr="A diagram of a computer system&#10;&#10;Description automatically generated">
            <a:extLst>
              <a:ext uri="{FF2B5EF4-FFF2-40B4-BE49-F238E27FC236}">
                <a16:creationId xmlns:a16="http://schemas.microsoft.com/office/drawing/2014/main" id="{D723E4AE-61D0-D999-B627-EF5C1432DC96}"/>
              </a:ext>
            </a:extLst>
          </p:cNvPr>
          <p:cNvPicPr>
            <a:picLocks noChangeAspect="1"/>
          </p:cNvPicPr>
          <p:nvPr/>
        </p:nvPicPr>
        <p:blipFill rotWithShape="1">
          <a:blip r:embed="rId3"/>
          <a:srcRect b="18405"/>
          <a:stretch/>
        </p:blipFill>
        <p:spPr>
          <a:xfrm>
            <a:off x="3282461" y="1455804"/>
            <a:ext cx="4798065" cy="3233427"/>
          </a:xfrm>
          <a:prstGeom prst="rect">
            <a:avLst/>
          </a:prstGeom>
        </p:spPr>
      </p:pic>
      <p:sp>
        <p:nvSpPr>
          <p:cNvPr id="3" name="Rectangle 2">
            <a:extLst>
              <a:ext uri="{FF2B5EF4-FFF2-40B4-BE49-F238E27FC236}">
                <a16:creationId xmlns:a16="http://schemas.microsoft.com/office/drawing/2014/main" id="{08A5240F-7D7D-9217-8220-9E721E217459}"/>
              </a:ext>
            </a:extLst>
          </p:cNvPr>
          <p:cNvSpPr/>
          <p:nvPr/>
        </p:nvSpPr>
        <p:spPr>
          <a:xfrm>
            <a:off x="5557668" y="4050989"/>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211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1169551"/>
          </a:xfrm>
        </p:spPr>
        <p:txBody>
          <a:bodyPr/>
          <a:lstStyle/>
          <a:p>
            <a:r>
              <a:rPr lang="en-US" b="1" dirty="0"/>
              <a:t>Next PC calculation:</a:t>
            </a:r>
          </a:p>
          <a:p>
            <a:pPr marL="342900" indent="-342900">
              <a:buFont typeface="+mj-lt"/>
              <a:buAutoNum type="arabicPeriod"/>
            </a:pPr>
            <a:r>
              <a:rPr lang="en-US" dirty="0"/>
              <a:t>Program counter stored in PC</a:t>
            </a:r>
          </a:p>
          <a:p>
            <a:pPr marL="342900" indent="-342900">
              <a:buFont typeface="+mj-lt"/>
              <a:buAutoNum type="arabicPeriod"/>
            </a:pPr>
            <a:r>
              <a:rPr lang="en-US" dirty="0"/>
              <a:t>Can perform the addition in parallel</a:t>
            </a:r>
          </a:p>
          <a:p>
            <a:pPr marL="342900" indent="-342900">
              <a:buFont typeface="+mj-lt"/>
              <a:buAutoNum type="arabicPeriod"/>
            </a:pPr>
            <a:r>
              <a:rPr lang="en-US" dirty="0"/>
              <a:t>While reading the next instruction</a:t>
            </a:r>
          </a:p>
        </p:txBody>
      </p:sp>
      <p:sp>
        <p:nvSpPr>
          <p:cNvPr id="4" name="Slide Number Placeholder 3"/>
          <p:cNvSpPr>
            <a:spLocks noGrp="1"/>
          </p:cNvSpPr>
          <p:nvPr>
            <p:ph type="sldNum" sz="quarter" idx="19"/>
          </p:nvPr>
        </p:nvSpPr>
        <p:spPr/>
        <p:txBody>
          <a:bodyPr/>
          <a:lstStyle/>
          <a:p>
            <a:fld id="{B6238B5B-F19C-E947-A0BC-87BD7983F871}" type="slidenum">
              <a:rPr lang="en-US" smtClean="0"/>
              <a:pPr/>
              <a:t>43</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grpSp>
        <p:nvGrpSpPr>
          <p:cNvPr id="13" name="Group 12">
            <a:extLst>
              <a:ext uri="{FF2B5EF4-FFF2-40B4-BE49-F238E27FC236}">
                <a16:creationId xmlns:a16="http://schemas.microsoft.com/office/drawing/2014/main" id="{E32BCAD2-8D4D-2E10-ABD1-B88ABE4F8585}"/>
              </a:ext>
            </a:extLst>
          </p:cNvPr>
          <p:cNvGrpSpPr/>
          <p:nvPr/>
        </p:nvGrpSpPr>
        <p:grpSpPr>
          <a:xfrm>
            <a:off x="4142153" y="1707719"/>
            <a:ext cx="3479353" cy="2719696"/>
            <a:chOff x="4142153" y="1707719"/>
            <a:chExt cx="3479353" cy="2719696"/>
          </a:xfrm>
        </p:grpSpPr>
        <p:pic>
          <p:nvPicPr>
            <p:cNvPr id="10" name="Picture 9" descr="A diagram of a computer program&#10;&#10;Description automatically generated">
              <a:extLst>
                <a:ext uri="{FF2B5EF4-FFF2-40B4-BE49-F238E27FC236}">
                  <a16:creationId xmlns:a16="http://schemas.microsoft.com/office/drawing/2014/main" id="{AED137A7-E9C0-8782-1F9E-F66830DB480E}"/>
                </a:ext>
              </a:extLst>
            </p:cNvPr>
            <p:cNvPicPr>
              <a:picLocks noChangeAspect="1"/>
            </p:cNvPicPr>
            <p:nvPr/>
          </p:nvPicPr>
          <p:blipFill rotWithShape="1">
            <a:blip r:embed="rId3"/>
            <a:srcRect b="16547"/>
            <a:stretch/>
          </p:blipFill>
          <p:spPr>
            <a:xfrm>
              <a:off x="4142153" y="1707719"/>
              <a:ext cx="3479353" cy="2719696"/>
            </a:xfrm>
            <a:prstGeom prst="rect">
              <a:avLst/>
            </a:prstGeom>
          </p:spPr>
        </p:pic>
        <p:sp>
          <p:nvSpPr>
            <p:cNvPr id="11" name="Isosceles Triangle 10">
              <a:extLst>
                <a:ext uri="{FF2B5EF4-FFF2-40B4-BE49-F238E27FC236}">
                  <a16:creationId xmlns:a16="http://schemas.microsoft.com/office/drawing/2014/main" id="{1E388F5F-9FCE-D8AE-B9A5-6054B9A5C072}"/>
                </a:ext>
              </a:extLst>
            </p:cNvPr>
            <p:cNvSpPr/>
            <p:nvPr/>
          </p:nvSpPr>
          <p:spPr>
            <a:xfrm>
              <a:off x="4419600" y="3665416"/>
              <a:ext cx="152400" cy="1016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822A2D90-801C-496A-B14D-060FF5A0AA1F}"/>
                </a:ext>
              </a:extLst>
            </p:cNvPr>
            <p:cNvSpPr/>
            <p:nvPr/>
          </p:nvSpPr>
          <p:spPr>
            <a:xfrm>
              <a:off x="6193692" y="4290646"/>
              <a:ext cx="152400" cy="1016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798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1805623"/>
          </a:xfrm>
        </p:spPr>
        <p:txBody>
          <a:bodyPr/>
          <a:lstStyle/>
          <a:p>
            <a:r>
              <a:rPr lang="en-US" b="1" dirty="0"/>
              <a:t>Register File:</a:t>
            </a:r>
          </a:p>
          <a:p>
            <a:pPr marL="342900" indent="-342900">
              <a:buFont typeface="Arial" panose="020B0604020202020204" pitchFamily="34" charset="0"/>
              <a:buChar char="•"/>
            </a:pPr>
            <a:r>
              <a:rPr lang="en-US" dirty="0"/>
              <a:t>32 total registers (5-bit addressing)</a:t>
            </a:r>
          </a:p>
          <a:p>
            <a:pPr marL="342900" indent="-342900">
              <a:buFont typeface="Arial" panose="020B0604020202020204" pitchFamily="34" charset="0"/>
              <a:buChar char="•"/>
            </a:pPr>
            <a:r>
              <a:rPr lang="en-US" dirty="0"/>
              <a:t>2x 5-bit source register addresses</a:t>
            </a:r>
          </a:p>
          <a:p>
            <a:pPr marL="342900" indent="-342900">
              <a:buFont typeface="Arial" panose="020B0604020202020204" pitchFamily="34" charset="0"/>
              <a:buChar char="•"/>
            </a:pPr>
            <a:r>
              <a:rPr lang="en-US" dirty="0"/>
              <a:t>1x 5-bit destination register address</a:t>
            </a:r>
          </a:p>
          <a:p>
            <a:pPr marL="342900" indent="-342900">
              <a:buFont typeface="Arial" panose="020B0604020202020204" pitchFamily="34" charset="0"/>
              <a:buChar char="•"/>
            </a:pPr>
            <a:r>
              <a:rPr lang="en-US" dirty="0" err="1"/>
              <a:t>RegWrite</a:t>
            </a:r>
            <a:r>
              <a:rPr lang="en-US" dirty="0"/>
              <a:t>: write enable</a:t>
            </a:r>
          </a:p>
          <a:p>
            <a:pPr marL="342900" indent="-342900">
              <a:buFont typeface="Arial" panose="020B0604020202020204" pitchFamily="34" charset="0"/>
              <a:buChar char="•"/>
            </a:pPr>
            <a:r>
              <a:rPr lang="en-US" dirty="0"/>
              <a:t>How to decode register address?</a:t>
            </a:r>
          </a:p>
        </p:txBody>
      </p:sp>
      <p:sp>
        <p:nvSpPr>
          <p:cNvPr id="4" name="Slide Number Placeholder 3"/>
          <p:cNvSpPr>
            <a:spLocks noGrp="1"/>
          </p:cNvSpPr>
          <p:nvPr>
            <p:ph type="sldNum" sz="quarter" idx="19"/>
          </p:nvPr>
        </p:nvSpPr>
        <p:spPr/>
        <p:txBody>
          <a:bodyPr/>
          <a:lstStyle/>
          <a:p>
            <a:fld id="{B6238B5B-F19C-E947-A0BC-87BD7983F871}" type="slidenum">
              <a:rPr lang="en-US" smtClean="0"/>
              <a:pPr/>
              <a:t>44</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pic>
        <p:nvPicPr>
          <p:cNvPr id="9" name="Picture 8" descr="A diagram of a computer code&#10;&#10;Description automatically generated">
            <a:extLst>
              <a:ext uri="{FF2B5EF4-FFF2-40B4-BE49-F238E27FC236}">
                <a16:creationId xmlns:a16="http://schemas.microsoft.com/office/drawing/2014/main" id="{41A54E6E-2E65-EDEB-AEC2-6792E2C28D63}"/>
              </a:ext>
            </a:extLst>
          </p:cNvPr>
          <p:cNvPicPr>
            <a:picLocks noChangeAspect="1"/>
          </p:cNvPicPr>
          <p:nvPr/>
        </p:nvPicPr>
        <p:blipFill>
          <a:blip r:embed="rId3"/>
          <a:stretch>
            <a:fillRect/>
          </a:stretch>
        </p:blipFill>
        <p:spPr>
          <a:xfrm>
            <a:off x="3631473" y="1305168"/>
            <a:ext cx="4827521" cy="2891693"/>
          </a:xfrm>
          <a:prstGeom prst="rect">
            <a:avLst/>
          </a:prstGeom>
        </p:spPr>
      </p:pic>
      <p:sp>
        <p:nvSpPr>
          <p:cNvPr id="10" name="Isosceles Triangle 9">
            <a:extLst>
              <a:ext uri="{FF2B5EF4-FFF2-40B4-BE49-F238E27FC236}">
                <a16:creationId xmlns:a16="http://schemas.microsoft.com/office/drawing/2014/main" id="{ED311520-E538-BA27-3602-BD5B9F08FB89}"/>
              </a:ext>
            </a:extLst>
          </p:cNvPr>
          <p:cNvSpPr/>
          <p:nvPr/>
        </p:nvSpPr>
        <p:spPr>
          <a:xfrm>
            <a:off x="5731009" y="3556000"/>
            <a:ext cx="144585" cy="1797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33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1023870"/>
          </a:xfrm>
        </p:spPr>
        <p:txBody>
          <a:bodyPr/>
          <a:lstStyle/>
          <a:p>
            <a:r>
              <a:rPr lang="en-US" b="1" dirty="0"/>
              <a:t>Register File:</a:t>
            </a:r>
          </a:p>
          <a:p>
            <a:pPr marL="342900" indent="-342900">
              <a:buFont typeface="Arial" panose="020B0604020202020204" pitchFamily="34" charset="0"/>
              <a:buChar char="•"/>
            </a:pPr>
            <a:r>
              <a:rPr lang="en-US" dirty="0"/>
              <a:t>How to decode register address?</a:t>
            </a:r>
          </a:p>
          <a:p>
            <a:pPr marL="790956" lvl="1" indent="-342900"/>
            <a:r>
              <a:rPr lang="en-US" dirty="0"/>
              <a:t>No combinational logic needed</a:t>
            </a:r>
          </a:p>
          <a:p>
            <a:pPr marL="790956" lvl="1" indent="-342900"/>
            <a:r>
              <a:rPr lang="en-US" dirty="0"/>
              <a:t>why?</a:t>
            </a:r>
          </a:p>
        </p:txBody>
      </p:sp>
      <p:sp>
        <p:nvSpPr>
          <p:cNvPr id="4" name="Slide Number Placeholder 3"/>
          <p:cNvSpPr>
            <a:spLocks noGrp="1"/>
          </p:cNvSpPr>
          <p:nvPr>
            <p:ph type="sldNum" sz="quarter" idx="19"/>
          </p:nvPr>
        </p:nvSpPr>
        <p:spPr/>
        <p:txBody>
          <a:bodyPr/>
          <a:lstStyle/>
          <a:p>
            <a:fld id="{B6238B5B-F19C-E947-A0BC-87BD7983F871}" type="slidenum">
              <a:rPr lang="en-US" smtClean="0"/>
              <a:pPr/>
              <a:t>45</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pic>
        <p:nvPicPr>
          <p:cNvPr id="3" name="Picture 2" descr="A screenshot of a computer&#10;&#10;Description automatically generated">
            <a:extLst>
              <a:ext uri="{FF2B5EF4-FFF2-40B4-BE49-F238E27FC236}">
                <a16:creationId xmlns:a16="http://schemas.microsoft.com/office/drawing/2014/main" id="{6ED4C380-94F3-377A-3067-772F6B6CF85B}"/>
              </a:ext>
            </a:extLst>
          </p:cNvPr>
          <p:cNvPicPr>
            <a:picLocks noChangeAspect="1"/>
          </p:cNvPicPr>
          <p:nvPr/>
        </p:nvPicPr>
        <p:blipFill>
          <a:blip r:embed="rId3"/>
          <a:stretch>
            <a:fillRect/>
          </a:stretch>
        </p:blipFill>
        <p:spPr>
          <a:xfrm>
            <a:off x="1182384" y="2228061"/>
            <a:ext cx="5983705" cy="2054480"/>
          </a:xfrm>
          <a:prstGeom prst="rect">
            <a:avLst/>
          </a:prstGeom>
        </p:spPr>
      </p:pic>
    </p:spTree>
    <p:extLst>
      <p:ext uri="{BB962C8B-B14F-4D97-AF65-F5344CB8AC3E}">
        <p14:creationId xmlns:p14="http://schemas.microsoft.com/office/powerpoint/2010/main" val="1624238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2686889"/>
          </a:xfrm>
        </p:spPr>
        <p:txBody>
          <a:bodyPr/>
          <a:lstStyle/>
          <a:p>
            <a:r>
              <a:rPr lang="en-US" b="1" dirty="0"/>
              <a:t>Branch operations:</a:t>
            </a:r>
          </a:p>
          <a:p>
            <a:pPr marL="342900" indent="-342900">
              <a:buFont typeface="+mj-lt"/>
              <a:buAutoNum type="arabicPeriod"/>
            </a:pPr>
            <a:r>
              <a:rPr lang="en-US" dirty="0"/>
              <a:t>Register access</a:t>
            </a:r>
          </a:p>
          <a:p>
            <a:pPr marL="342900" indent="-342900">
              <a:buFont typeface="+mj-lt"/>
              <a:buAutoNum type="arabicPeriod"/>
            </a:pPr>
            <a:r>
              <a:rPr lang="en-US" dirty="0"/>
              <a:t>Immediate generation</a:t>
            </a:r>
          </a:p>
          <a:p>
            <a:pPr marL="342900" indent="-342900">
              <a:buFont typeface="+mj-lt"/>
              <a:buAutoNum type="arabicPeriod"/>
            </a:pPr>
            <a:r>
              <a:rPr lang="en-US" dirty="0"/>
              <a:t>Branch target calculation</a:t>
            </a:r>
          </a:p>
          <a:p>
            <a:pPr marL="342900" indent="-342900">
              <a:buFont typeface="+mj-lt"/>
              <a:buAutoNum type="arabicPeriod"/>
            </a:pPr>
            <a:r>
              <a:rPr lang="en-US" dirty="0"/>
              <a:t>Branch condition evaluation</a:t>
            </a:r>
          </a:p>
          <a:p>
            <a:pPr marL="342900" indent="-342900">
              <a:buFont typeface="+mj-lt"/>
              <a:buAutoNum type="arabicPeriod"/>
            </a:pPr>
            <a:r>
              <a:rPr lang="en-US" dirty="0"/>
              <a:t>Parallelism?</a:t>
            </a:r>
          </a:p>
          <a:p>
            <a:pPr marL="790956" lvl="1" indent="-342900"/>
            <a:r>
              <a:rPr lang="en-US" dirty="0"/>
              <a:t>2-3, 4</a:t>
            </a:r>
          </a:p>
          <a:p>
            <a:pPr marL="342900" indent="-342900">
              <a:buFont typeface="+mj-lt"/>
              <a:buAutoNum type="arabicPeriod"/>
            </a:pPr>
            <a:r>
              <a:rPr lang="en-US" dirty="0"/>
              <a:t>Critical path?</a:t>
            </a:r>
          </a:p>
          <a:p>
            <a:pPr marL="790956" lvl="1" indent="-342900"/>
            <a:r>
              <a:rPr lang="en-US" dirty="0"/>
              <a:t>2-3</a:t>
            </a:r>
          </a:p>
        </p:txBody>
      </p:sp>
      <p:sp>
        <p:nvSpPr>
          <p:cNvPr id="4" name="Slide Number Placeholder 3"/>
          <p:cNvSpPr>
            <a:spLocks noGrp="1"/>
          </p:cNvSpPr>
          <p:nvPr>
            <p:ph type="sldNum" sz="quarter" idx="19"/>
          </p:nvPr>
        </p:nvSpPr>
        <p:spPr/>
        <p:txBody>
          <a:bodyPr/>
          <a:lstStyle/>
          <a:p>
            <a:fld id="{B6238B5B-F19C-E947-A0BC-87BD7983F871}" type="slidenum">
              <a:rPr lang="en-US" smtClean="0"/>
              <a:pPr/>
              <a:t>46</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pic>
        <p:nvPicPr>
          <p:cNvPr id="6" name="Picture 5" descr="A diagram of a computer system&#10;&#10;Description automatically generated">
            <a:extLst>
              <a:ext uri="{FF2B5EF4-FFF2-40B4-BE49-F238E27FC236}">
                <a16:creationId xmlns:a16="http://schemas.microsoft.com/office/drawing/2014/main" id="{5C1F988F-8C76-EB46-0E0F-9D96279D62F3}"/>
              </a:ext>
            </a:extLst>
          </p:cNvPr>
          <p:cNvPicPr>
            <a:picLocks noChangeAspect="1"/>
          </p:cNvPicPr>
          <p:nvPr/>
        </p:nvPicPr>
        <p:blipFill>
          <a:blip r:embed="rId3"/>
          <a:stretch>
            <a:fillRect/>
          </a:stretch>
        </p:blipFill>
        <p:spPr>
          <a:xfrm>
            <a:off x="3234579" y="1285631"/>
            <a:ext cx="4528295" cy="3287346"/>
          </a:xfrm>
          <a:prstGeom prst="rect">
            <a:avLst/>
          </a:prstGeom>
        </p:spPr>
      </p:pic>
      <p:sp>
        <p:nvSpPr>
          <p:cNvPr id="3" name="Rectangle 2">
            <a:extLst>
              <a:ext uri="{FF2B5EF4-FFF2-40B4-BE49-F238E27FC236}">
                <a16:creationId xmlns:a16="http://schemas.microsoft.com/office/drawing/2014/main" id="{6FA1C59D-9C76-6D78-8D0A-8F25D677DC1B}"/>
              </a:ext>
            </a:extLst>
          </p:cNvPr>
          <p:cNvSpPr/>
          <p:nvPr/>
        </p:nvSpPr>
        <p:spPr>
          <a:xfrm>
            <a:off x="5338593" y="3914251"/>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0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1659942"/>
          </a:xfrm>
        </p:spPr>
        <p:txBody>
          <a:bodyPr/>
          <a:lstStyle/>
          <a:p>
            <a:r>
              <a:rPr lang="en-US" b="1" dirty="0"/>
              <a:t>Memory Operations:</a:t>
            </a:r>
          </a:p>
          <a:p>
            <a:pPr marL="342900" indent="-342900">
              <a:buFont typeface="+mj-lt"/>
              <a:buAutoNum type="arabicPeriod"/>
            </a:pPr>
            <a:r>
              <a:rPr lang="en-US" dirty="0"/>
              <a:t>Address calculation</a:t>
            </a:r>
          </a:p>
          <a:p>
            <a:pPr marL="342900" indent="-342900">
              <a:buFont typeface="+mj-lt"/>
              <a:buAutoNum type="arabicPeriod"/>
            </a:pPr>
            <a:r>
              <a:rPr lang="en-US" dirty="0"/>
              <a:t>Memory access</a:t>
            </a:r>
          </a:p>
          <a:p>
            <a:pPr marL="342900" indent="-342900">
              <a:buFont typeface="+mj-lt"/>
              <a:buAutoNum type="arabicPeriod"/>
            </a:pPr>
            <a:r>
              <a:rPr lang="en-US" dirty="0" err="1"/>
              <a:t>ALUSrc</a:t>
            </a:r>
            <a:r>
              <a:rPr lang="en-US" dirty="0"/>
              <a:t> select</a:t>
            </a:r>
          </a:p>
          <a:p>
            <a:pPr marL="790956" lvl="1" indent="-342900"/>
            <a:r>
              <a:rPr lang="en-US" dirty="0"/>
              <a:t>0: register </a:t>
            </a:r>
          </a:p>
          <a:p>
            <a:pPr marL="790956" lvl="1" indent="-342900"/>
            <a:r>
              <a:rPr lang="en-US" dirty="0"/>
              <a:t>1: immediate</a:t>
            </a:r>
          </a:p>
        </p:txBody>
      </p:sp>
      <p:sp>
        <p:nvSpPr>
          <p:cNvPr id="4" name="Slide Number Placeholder 3"/>
          <p:cNvSpPr>
            <a:spLocks noGrp="1"/>
          </p:cNvSpPr>
          <p:nvPr>
            <p:ph type="sldNum" sz="quarter" idx="19"/>
          </p:nvPr>
        </p:nvSpPr>
        <p:spPr/>
        <p:txBody>
          <a:bodyPr/>
          <a:lstStyle/>
          <a:p>
            <a:fld id="{B6238B5B-F19C-E947-A0BC-87BD7983F871}" type="slidenum">
              <a:rPr lang="en-US" smtClean="0"/>
              <a:pPr/>
              <a:t>47</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pic>
        <p:nvPicPr>
          <p:cNvPr id="8" name="Picture 7" descr="A diagram of a computer&#10;&#10;Description automatically generated">
            <a:extLst>
              <a:ext uri="{FF2B5EF4-FFF2-40B4-BE49-F238E27FC236}">
                <a16:creationId xmlns:a16="http://schemas.microsoft.com/office/drawing/2014/main" id="{99166B08-D22F-07A4-E38C-8162B794FA52}"/>
              </a:ext>
            </a:extLst>
          </p:cNvPr>
          <p:cNvPicPr>
            <a:picLocks noChangeAspect="1"/>
          </p:cNvPicPr>
          <p:nvPr/>
        </p:nvPicPr>
        <p:blipFill rotWithShape="1">
          <a:blip r:embed="rId3"/>
          <a:srcRect b="13040"/>
          <a:stretch/>
        </p:blipFill>
        <p:spPr>
          <a:xfrm>
            <a:off x="3735329" y="1695451"/>
            <a:ext cx="4751721" cy="2309496"/>
          </a:xfrm>
          <a:prstGeom prst="rect">
            <a:avLst/>
          </a:prstGeom>
        </p:spPr>
      </p:pic>
    </p:spTree>
    <p:extLst>
      <p:ext uri="{BB962C8B-B14F-4D97-AF65-F5344CB8AC3E}">
        <p14:creationId xmlns:p14="http://schemas.microsoft.com/office/powerpoint/2010/main" val="772223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3254375" y="926012"/>
            <a:ext cx="3997892" cy="3154925"/>
          </a:xfrm>
          <a:prstGeom prst="rect">
            <a:avLst/>
          </a:prstGeom>
        </p:spPr>
      </p:pic>
      <p:sp>
        <p:nvSpPr>
          <p:cNvPr id="2" name="Text Placeholder 1"/>
          <p:cNvSpPr>
            <a:spLocks noGrp="1"/>
          </p:cNvSpPr>
          <p:nvPr>
            <p:ph type="body" sz="quarter" idx="13"/>
          </p:nvPr>
        </p:nvSpPr>
        <p:spPr>
          <a:xfrm>
            <a:off x="447399" y="987736"/>
            <a:ext cx="8157755" cy="3119315"/>
          </a:xfrm>
        </p:spPr>
        <p:txBody>
          <a:bodyPr/>
          <a:lstStyle/>
          <a:p>
            <a:r>
              <a:rPr lang="en-US" b="1" dirty="0"/>
              <a:t>CPU control logic:</a:t>
            </a:r>
          </a:p>
          <a:p>
            <a:pPr marL="342900" indent="-342900">
              <a:buFont typeface="Arial" panose="020B0604020202020204" pitchFamily="34" charset="0"/>
              <a:buChar char="•"/>
            </a:pPr>
            <a:r>
              <a:rPr lang="en-US" dirty="0"/>
              <a:t>Main control</a:t>
            </a:r>
          </a:p>
          <a:p>
            <a:pPr marL="790956" lvl="1" indent="-342900"/>
            <a:r>
              <a:rPr lang="en-US" sz="1200" dirty="0"/>
              <a:t>Register File</a:t>
            </a:r>
          </a:p>
          <a:p>
            <a:pPr marL="1065276" lvl="2" indent="-342900"/>
            <a:r>
              <a:rPr lang="en-US" sz="1050" dirty="0" err="1"/>
              <a:t>RegWrite</a:t>
            </a:r>
            <a:endParaRPr lang="en-US" sz="1050" dirty="0"/>
          </a:p>
          <a:p>
            <a:pPr marL="1065276" lvl="2" indent="-342900"/>
            <a:r>
              <a:rPr lang="en-US" sz="1050" dirty="0" err="1"/>
              <a:t>MemtoReg</a:t>
            </a:r>
            <a:endParaRPr lang="en-US" sz="1050" dirty="0"/>
          </a:p>
          <a:p>
            <a:pPr marL="790956" lvl="1" indent="-342900"/>
            <a:r>
              <a:rPr lang="en-US" sz="1200" dirty="0"/>
              <a:t>ALU </a:t>
            </a:r>
          </a:p>
          <a:p>
            <a:pPr marL="1065276" lvl="2" indent="-342900"/>
            <a:r>
              <a:rPr lang="en-US" sz="1050" dirty="0" err="1"/>
              <a:t>ALUOp</a:t>
            </a:r>
            <a:endParaRPr lang="en-US" sz="1050" dirty="0"/>
          </a:p>
          <a:p>
            <a:pPr marL="1065276" lvl="2" indent="-342900"/>
            <a:r>
              <a:rPr lang="en-US" sz="1050" dirty="0" err="1"/>
              <a:t>ALUSrc</a:t>
            </a:r>
            <a:endParaRPr lang="en-US" sz="1050" dirty="0"/>
          </a:p>
          <a:p>
            <a:pPr marL="790956" lvl="1" indent="-342900"/>
            <a:r>
              <a:rPr lang="en-US" sz="1200" dirty="0"/>
              <a:t>Data memory</a:t>
            </a:r>
          </a:p>
          <a:p>
            <a:pPr marL="1065276" lvl="2" indent="-342900"/>
            <a:r>
              <a:rPr lang="en-US" sz="1050" dirty="0" err="1"/>
              <a:t>MemRead</a:t>
            </a:r>
            <a:endParaRPr lang="en-US" sz="1050" dirty="0"/>
          </a:p>
          <a:p>
            <a:pPr marL="1065276" lvl="2" indent="-342900"/>
            <a:r>
              <a:rPr lang="en-US" sz="1050" dirty="0" err="1"/>
              <a:t>MemWrite</a:t>
            </a:r>
            <a:endParaRPr lang="en-US" sz="1050" dirty="0"/>
          </a:p>
          <a:p>
            <a:pPr marL="790956" lvl="1" indent="-342900"/>
            <a:r>
              <a:rPr lang="en-US" sz="1200" dirty="0"/>
              <a:t>Branch</a:t>
            </a:r>
          </a:p>
          <a:p>
            <a:pPr marL="342900" indent="-342900">
              <a:buFont typeface="Arial" panose="020B0604020202020204" pitchFamily="34" charset="0"/>
              <a:buChar char="•"/>
            </a:pPr>
            <a:r>
              <a:rPr lang="en-US" dirty="0"/>
              <a:t>ALU control</a:t>
            </a:r>
          </a:p>
          <a:p>
            <a:pPr marL="790956" lvl="1" indent="-342900"/>
            <a:r>
              <a:rPr lang="en-US" sz="1200" dirty="0"/>
              <a:t>ALU operation</a:t>
            </a:r>
          </a:p>
        </p:txBody>
      </p:sp>
      <p:sp>
        <p:nvSpPr>
          <p:cNvPr id="4" name="Slide Number Placeholder 3"/>
          <p:cNvSpPr>
            <a:spLocks noGrp="1"/>
          </p:cNvSpPr>
          <p:nvPr>
            <p:ph type="sldNum" sz="quarter" idx="19"/>
          </p:nvPr>
        </p:nvSpPr>
        <p:spPr/>
        <p:txBody>
          <a:bodyPr/>
          <a:lstStyle/>
          <a:p>
            <a:fld id="{B6238B5B-F19C-E947-A0BC-87BD7983F871}" type="slidenum">
              <a:rPr lang="en-US" smtClean="0"/>
              <a:pPr/>
              <a:t>48</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sp>
        <p:nvSpPr>
          <p:cNvPr id="3" name="Rectangle 2">
            <a:extLst>
              <a:ext uri="{FF2B5EF4-FFF2-40B4-BE49-F238E27FC236}">
                <a16:creationId xmlns:a16="http://schemas.microsoft.com/office/drawing/2014/main" id="{71303CB5-7AF9-6D36-C341-4FF4D57710D8}"/>
              </a:ext>
            </a:extLst>
          </p:cNvPr>
          <p:cNvSpPr/>
          <p:nvPr/>
        </p:nvSpPr>
        <p:spPr>
          <a:xfrm>
            <a:off x="5322718" y="3396939"/>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17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27CC1-6055-134F-AE25-C68C4A9ED0E9}"/>
              </a:ext>
            </a:extLst>
          </p:cNvPr>
          <p:cNvSpPr>
            <a:spLocks noGrp="1"/>
          </p:cNvSpPr>
          <p:nvPr>
            <p:ph type="sldNum" sz="quarter" idx="19"/>
          </p:nvPr>
        </p:nvSpPr>
        <p:spPr/>
        <p:txBody>
          <a:bodyPr/>
          <a:lstStyle/>
          <a:p>
            <a:fld id="{B6238B5B-F19C-E947-A0BC-87BD7983F871}" type="slidenum">
              <a:rPr lang="en-US" smtClean="0"/>
              <a:pPr/>
              <a:t>49</a:t>
            </a:fld>
            <a:endParaRPr lang="en-US" dirty="0"/>
          </a:p>
        </p:txBody>
      </p:sp>
    </p:spTree>
    <p:extLst>
      <p:ext uri="{BB962C8B-B14F-4D97-AF65-F5344CB8AC3E}">
        <p14:creationId xmlns:p14="http://schemas.microsoft.com/office/powerpoint/2010/main" val="3680790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5" y="1208313"/>
            <a:ext cx="7192556" cy="1686616"/>
          </a:xfrm>
        </p:spPr>
        <p:txBody>
          <a:bodyPr/>
          <a:lstStyle/>
          <a:p>
            <a:pPr marL="285750" indent="-285750">
              <a:buFont typeface="Arial" panose="020B0604020202020204" pitchFamily="34" charset="0"/>
              <a:buChar char="•"/>
            </a:pPr>
            <a:r>
              <a:rPr lang="en-US" b="1" dirty="0"/>
              <a:t>RIS-V Privilege Levels</a:t>
            </a:r>
          </a:p>
          <a:p>
            <a:pPr marL="733806" lvl="1" indent="-285750"/>
            <a:r>
              <a:rPr lang="en-US" b="1" dirty="0"/>
              <a:t>User-level (U)</a:t>
            </a:r>
          </a:p>
          <a:p>
            <a:pPr marL="733806" lvl="1" indent="-285750"/>
            <a:r>
              <a:rPr lang="en-US" b="1" dirty="0"/>
              <a:t>Hypervisor (H)</a:t>
            </a:r>
          </a:p>
          <a:p>
            <a:pPr marL="733806" lvl="1" indent="-285750"/>
            <a:r>
              <a:rPr lang="en-US" b="1" dirty="0"/>
              <a:t>Supervisor (S)</a:t>
            </a:r>
          </a:p>
          <a:p>
            <a:pPr marL="733806" lvl="1" indent="-285750"/>
            <a:r>
              <a:rPr lang="en-US" b="1" dirty="0"/>
              <a:t>Machine-level (M)</a:t>
            </a:r>
          </a:p>
          <a:p>
            <a:pPr marL="733806" lvl="1" indent="-285750"/>
            <a:endParaRPr lang="en-US" b="1" dirty="0"/>
          </a:p>
          <a:p>
            <a:pPr marL="733806" lvl="1" indent="-285750"/>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5</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pic>
        <p:nvPicPr>
          <p:cNvPr id="6" name="Picture 5" descr="A close-up of a card&#10;&#10;Description automatically generated">
            <a:extLst>
              <a:ext uri="{FF2B5EF4-FFF2-40B4-BE49-F238E27FC236}">
                <a16:creationId xmlns:a16="http://schemas.microsoft.com/office/drawing/2014/main" id="{D2FFD02B-B413-F572-CB92-172B0387FD31}"/>
              </a:ext>
            </a:extLst>
          </p:cNvPr>
          <p:cNvPicPr>
            <a:picLocks noChangeAspect="1"/>
          </p:cNvPicPr>
          <p:nvPr/>
        </p:nvPicPr>
        <p:blipFill>
          <a:blip r:embed="rId3"/>
          <a:stretch>
            <a:fillRect/>
          </a:stretch>
        </p:blipFill>
        <p:spPr>
          <a:xfrm>
            <a:off x="2039167" y="2571750"/>
            <a:ext cx="5359572" cy="1625715"/>
          </a:xfrm>
          <a:prstGeom prst="rect">
            <a:avLst/>
          </a:prstGeom>
        </p:spPr>
      </p:pic>
      <p:sp>
        <p:nvSpPr>
          <p:cNvPr id="7" name="TextBox 6">
            <a:extLst>
              <a:ext uri="{FF2B5EF4-FFF2-40B4-BE49-F238E27FC236}">
                <a16:creationId xmlns:a16="http://schemas.microsoft.com/office/drawing/2014/main" id="{AC34DAB2-306A-69D7-D70F-88CA6A0995E6}"/>
              </a:ext>
            </a:extLst>
          </p:cNvPr>
          <p:cNvSpPr txBox="1"/>
          <p:nvPr/>
        </p:nvSpPr>
        <p:spPr>
          <a:xfrm>
            <a:off x="4443047" y="3501293"/>
            <a:ext cx="1101970" cy="246221"/>
          </a:xfrm>
          <a:prstGeom prst="rect">
            <a:avLst/>
          </a:prstGeom>
          <a:solidFill>
            <a:schemeClr val="bg1"/>
          </a:solidFill>
        </p:spPr>
        <p:txBody>
          <a:bodyPr wrap="square" lIns="0" tIns="0" rIns="0" bIns="0" rtlCol="0">
            <a:spAutoFit/>
          </a:bodyPr>
          <a:lstStyle/>
          <a:p>
            <a:pPr algn="l"/>
            <a:r>
              <a:rPr lang="en-US" sz="1600" dirty="0">
                <a:solidFill>
                  <a:schemeClr val="accent3">
                    <a:lumMod val="10000"/>
                  </a:schemeClr>
                </a:solidFill>
              </a:rPr>
              <a:t>Hypervisor</a:t>
            </a:r>
            <a:endParaRPr lang="en-US" sz="1400" dirty="0">
              <a:solidFill>
                <a:schemeClr val="accent3">
                  <a:lumMod val="10000"/>
                </a:schemeClr>
              </a:solidFill>
            </a:endParaRPr>
          </a:p>
        </p:txBody>
      </p:sp>
      <p:sp>
        <p:nvSpPr>
          <p:cNvPr id="8" name="TextBox 7">
            <a:extLst>
              <a:ext uri="{FF2B5EF4-FFF2-40B4-BE49-F238E27FC236}">
                <a16:creationId xmlns:a16="http://schemas.microsoft.com/office/drawing/2014/main" id="{F0DE93D6-EDF0-11CA-8A3D-08F3E9517FF7}"/>
              </a:ext>
            </a:extLst>
          </p:cNvPr>
          <p:cNvSpPr txBox="1"/>
          <p:nvPr/>
        </p:nvSpPr>
        <p:spPr>
          <a:xfrm>
            <a:off x="6438662" y="3501293"/>
            <a:ext cx="231770" cy="246221"/>
          </a:xfrm>
          <a:prstGeom prst="rect">
            <a:avLst/>
          </a:prstGeom>
          <a:solidFill>
            <a:schemeClr val="bg1"/>
          </a:solidFill>
        </p:spPr>
        <p:txBody>
          <a:bodyPr wrap="square" lIns="0" tIns="0" rIns="0" bIns="0" rtlCol="0">
            <a:spAutoFit/>
          </a:bodyPr>
          <a:lstStyle/>
          <a:p>
            <a:pPr algn="l"/>
            <a:r>
              <a:rPr lang="en-US" sz="1600" dirty="0">
                <a:solidFill>
                  <a:schemeClr val="accent3">
                    <a:lumMod val="10000"/>
                  </a:schemeClr>
                </a:solidFill>
              </a:rPr>
              <a:t>H</a:t>
            </a:r>
          </a:p>
        </p:txBody>
      </p:sp>
    </p:spTree>
    <p:extLst>
      <p:ext uri="{BB962C8B-B14F-4D97-AF65-F5344CB8AC3E}">
        <p14:creationId xmlns:p14="http://schemas.microsoft.com/office/powerpoint/2010/main" val="3530240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6465725" cy="215444"/>
          </a:xfrm>
        </p:spPr>
        <p:txBody>
          <a:bodyPr/>
          <a:lstStyle/>
          <a:p>
            <a:pPr marL="285750" indent="-285750">
              <a:buFont typeface="Arial" panose="020B0604020202020204" pitchFamily="34" charset="0"/>
              <a:buChar char="•"/>
            </a:pPr>
            <a:r>
              <a:rPr lang="en-US" b="1" dirty="0"/>
              <a:t>CSRs Privilege Mapping</a:t>
            </a:r>
            <a:endParaRPr lang="en-US"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6</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pic>
        <p:nvPicPr>
          <p:cNvPr id="6" name="Picture 5" descr="A screenshot of a computer&#10;&#10;Description automatically generated">
            <a:extLst>
              <a:ext uri="{FF2B5EF4-FFF2-40B4-BE49-F238E27FC236}">
                <a16:creationId xmlns:a16="http://schemas.microsoft.com/office/drawing/2014/main" id="{C6E70E27-F688-E2F3-E4D3-0C23C1A03550}"/>
              </a:ext>
            </a:extLst>
          </p:cNvPr>
          <p:cNvPicPr>
            <a:picLocks noChangeAspect="1"/>
          </p:cNvPicPr>
          <p:nvPr/>
        </p:nvPicPr>
        <p:blipFill rotWithShape="1">
          <a:blip r:embed="rId3"/>
          <a:srcRect b="53656"/>
          <a:stretch/>
        </p:blipFill>
        <p:spPr>
          <a:xfrm>
            <a:off x="1086219" y="2164861"/>
            <a:ext cx="3102943" cy="238369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D8D01DE-A052-29E1-598D-689D0F8F6ADB}"/>
              </a:ext>
            </a:extLst>
          </p:cNvPr>
          <p:cNvPicPr>
            <a:picLocks noChangeAspect="1"/>
          </p:cNvPicPr>
          <p:nvPr/>
        </p:nvPicPr>
        <p:blipFill rotWithShape="1">
          <a:blip r:embed="rId3"/>
          <a:srcRect t="45584"/>
          <a:stretch/>
        </p:blipFill>
        <p:spPr>
          <a:xfrm>
            <a:off x="5078460" y="1749669"/>
            <a:ext cx="3102943" cy="2798884"/>
          </a:xfrm>
          <a:prstGeom prst="rect">
            <a:avLst/>
          </a:prstGeom>
        </p:spPr>
      </p:pic>
      <p:grpSp>
        <p:nvGrpSpPr>
          <p:cNvPr id="10" name="Group 9">
            <a:extLst>
              <a:ext uri="{FF2B5EF4-FFF2-40B4-BE49-F238E27FC236}">
                <a16:creationId xmlns:a16="http://schemas.microsoft.com/office/drawing/2014/main" id="{73678B08-97D2-2ACD-0BAE-6A736BB31D0C}"/>
              </a:ext>
            </a:extLst>
          </p:cNvPr>
          <p:cNvGrpSpPr/>
          <p:nvPr/>
        </p:nvGrpSpPr>
        <p:grpSpPr>
          <a:xfrm>
            <a:off x="746367" y="1728772"/>
            <a:ext cx="3661509" cy="386025"/>
            <a:chOff x="4407876" y="1208313"/>
            <a:chExt cx="3661509" cy="386025"/>
          </a:xfrm>
        </p:grpSpPr>
        <p:sp>
          <p:nvSpPr>
            <p:cNvPr id="8" name="TextBox 7">
              <a:extLst>
                <a:ext uri="{FF2B5EF4-FFF2-40B4-BE49-F238E27FC236}">
                  <a16:creationId xmlns:a16="http://schemas.microsoft.com/office/drawing/2014/main" id="{388BD6B5-CE0B-BA62-A0F7-BA39A74546C1}"/>
                </a:ext>
              </a:extLst>
            </p:cNvPr>
            <p:cNvSpPr txBox="1"/>
            <p:nvPr/>
          </p:nvSpPr>
          <p:spPr>
            <a:xfrm>
              <a:off x="4407876" y="1208313"/>
              <a:ext cx="3661509" cy="215444"/>
            </a:xfrm>
            <a:prstGeom prst="rect">
              <a:avLst/>
            </a:prstGeom>
            <a:noFill/>
          </p:spPr>
          <p:txBody>
            <a:bodyPr wrap="square" lIns="0" tIns="0" rIns="0" bIns="0" rtlCol="0">
              <a:spAutoFit/>
            </a:bodyPr>
            <a:lstStyle/>
            <a:p>
              <a:pPr algn="l"/>
              <a:r>
                <a:rPr lang="en-US" sz="1400" dirty="0">
                  <a:solidFill>
                    <a:srgbClr val="FF0000"/>
                  </a:solidFill>
                </a:rPr>
                <a:t>Why reserving dedicated bits for level?</a:t>
              </a:r>
            </a:p>
          </p:txBody>
        </p:sp>
        <p:sp>
          <p:nvSpPr>
            <p:cNvPr id="9" name="Arrow: Down 8">
              <a:extLst>
                <a:ext uri="{FF2B5EF4-FFF2-40B4-BE49-F238E27FC236}">
                  <a16:creationId xmlns:a16="http://schemas.microsoft.com/office/drawing/2014/main" id="{C1CB209E-32F5-5A89-B0AB-EA9EFB3EDD4A}"/>
                </a:ext>
              </a:extLst>
            </p:cNvPr>
            <p:cNvSpPr/>
            <p:nvPr/>
          </p:nvSpPr>
          <p:spPr>
            <a:xfrm>
              <a:off x="5189415" y="1445845"/>
              <a:ext cx="179754" cy="1484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171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6719725" cy="861774"/>
          </a:xfrm>
        </p:spPr>
        <p:txBody>
          <a:bodyPr/>
          <a:lstStyle/>
          <a:p>
            <a:pPr marL="285750" indent="-285750">
              <a:buFont typeface="Arial" panose="020B0604020202020204" pitchFamily="34" charset="0"/>
              <a:buChar char="•"/>
            </a:pPr>
            <a:r>
              <a:rPr lang="en-US" b="1" dirty="0"/>
              <a:t>User-level (U): </a:t>
            </a:r>
            <a:r>
              <a:rPr lang="en-US" b="0" i="0" dirty="0">
                <a:solidFill>
                  <a:srgbClr val="374151"/>
                </a:solidFill>
                <a:effectLst/>
                <a:latin typeface="Söhne"/>
              </a:rPr>
              <a:t>User-level CSRs are accessible from the user mode, which is the least-privileged mode of operation. These registers typically contain information or controls that are safe to expose to user applications, such as performance counters that can be read without compromising system integrity.</a:t>
            </a:r>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7</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spTree>
    <p:extLst>
      <p:ext uri="{BB962C8B-B14F-4D97-AF65-F5344CB8AC3E}">
        <p14:creationId xmlns:p14="http://schemas.microsoft.com/office/powerpoint/2010/main" val="2416835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6743171" cy="1605225"/>
          </a:xfrm>
        </p:spPr>
        <p:txBody>
          <a:bodyPr/>
          <a:lstStyle/>
          <a:p>
            <a:pPr marL="285750" indent="-285750">
              <a:buFont typeface="Arial" panose="020B0604020202020204" pitchFamily="34" charset="0"/>
              <a:buChar char="•"/>
            </a:pPr>
            <a:r>
              <a:rPr lang="en-US" b="1" dirty="0"/>
              <a:t>Supervisor-level (S): </a:t>
            </a:r>
            <a:r>
              <a:rPr lang="en-US" dirty="0"/>
              <a:t>Supervisor mode is used by operating systems to control system resources and manage user applications. It has a lower privilege than M-mode but can still perform system-level tasks. </a:t>
            </a:r>
          </a:p>
        </p:txBody>
      </p:sp>
      <p:sp>
        <p:nvSpPr>
          <p:cNvPr id="4" name="Slide Number Placeholder 3"/>
          <p:cNvSpPr>
            <a:spLocks noGrp="1"/>
          </p:cNvSpPr>
          <p:nvPr>
            <p:ph type="sldNum" sz="quarter" idx="19"/>
          </p:nvPr>
        </p:nvSpPr>
        <p:spPr/>
        <p:txBody>
          <a:bodyPr/>
          <a:lstStyle/>
          <a:p>
            <a:fld id="{B6238B5B-F19C-E947-A0BC-87BD7983F871}" type="slidenum">
              <a:rPr lang="en-US" smtClean="0"/>
              <a:pPr/>
              <a:t>8</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spTree>
    <p:extLst>
      <p:ext uri="{BB962C8B-B14F-4D97-AF65-F5344CB8AC3E}">
        <p14:creationId xmlns:p14="http://schemas.microsoft.com/office/powerpoint/2010/main" val="3946967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29044" y="1208313"/>
            <a:ext cx="6649387" cy="646331"/>
          </a:xfrm>
        </p:spPr>
        <p:txBody>
          <a:bodyPr/>
          <a:lstStyle/>
          <a:p>
            <a:pPr marL="285750" indent="-285750">
              <a:buFont typeface="Arial" panose="020B0604020202020204" pitchFamily="34" charset="0"/>
              <a:buChar char="•"/>
            </a:pPr>
            <a:r>
              <a:rPr lang="en-US" b="1" dirty="0"/>
              <a:t>Hypervisor-level (H): </a:t>
            </a:r>
            <a:r>
              <a:rPr lang="en-US" dirty="0"/>
              <a:t>Hypervisor mode is an optional privilege level introduced in newer versions of the RISC-V specification, designed for virtualization. It sits between M-mode and S-mode and is used to run and manage virtual machines.</a:t>
            </a:r>
          </a:p>
        </p:txBody>
      </p:sp>
      <p:sp>
        <p:nvSpPr>
          <p:cNvPr id="4" name="Slide Number Placeholder 3"/>
          <p:cNvSpPr>
            <a:spLocks noGrp="1"/>
          </p:cNvSpPr>
          <p:nvPr>
            <p:ph type="sldNum" sz="quarter" idx="19"/>
          </p:nvPr>
        </p:nvSpPr>
        <p:spPr/>
        <p:txBody>
          <a:bodyPr/>
          <a:lstStyle/>
          <a:p>
            <a:fld id="{B6238B5B-F19C-E947-A0BC-87BD7983F871}" type="slidenum">
              <a:rPr lang="en-US" smtClean="0"/>
              <a:pPr/>
              <a:t>9</a:t>
            </a:fld>
            <a:endParaRPr lang="en-US" dirty="0"/>
          </a:p>
        </p:txBody>
      </p:sp>
      <p:sp>
        <p:nvSpPr>
          <p:cNvPr id="5" name="Title 4"/>
          <p:cNvSpPr>
            <a:spLocks noGrp="1"/>
          </p:cNvSpPr>
          <p:nvPr>
            <p:ph type="title"/>
          </p:nvPr>
        </p:nvSpPr>
        <p:spPr>
          <a:xfrm>
            <a:off x="640076" y="369582"/>
            <a:ext cx="8157755" cy="387798"/>
          </a:xfrm>
        </p:spPr>
        <p:txBody>
          <a:bodyPr/>
          <a:lstStyle/>
          <a:p>
            <a:r>
              <a:rPr lang="en-US" dirty="0"/>
              <a:t>RISC-V Control and Status Instructions</a:t>
            </a:r>
          </a:p>
        </p:txBody>
      </p:sp>
    </p:spTree>
    <p:extLst>
      <p:ext uri="{BB962C8B-B14F-4D97-AF65-F5344CB8AC3E}">
        <p14:creationId xmlns:p14="http://schemas.microsoft.com/office/powerpoint/2010/main" val="1493959741"/>
      </p:ext>
    </p:extLst>
  </p:cSld>
  <p:clrMapOvr>
    <a:masterClrMapping/>
  </p:clrMapOvr>
</p:sld>
</file>

<file path=ppt/theme/theme1.xml><?xml version="1.0" encoding="utf-8"?>
<a:theme xmlns:a="http://schemas.openxmlformats.org/drawingml/2006/main" name="presentation-01-light">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err="1" smtClean="0"/>
        </a:defPPr>
      </a:lstStyle>
    </a:txDef>
  </a:objectDefaults>
  <a:extraClrSchemeLst/>
  <a:extLst>
    <a:ext uri="{05A4C25C-085E-4340-85A3-A5531E510DB2}">
      <thm15:themeFamily xmlns:thm15="http://schemas.microsoft.com/office/thememl/2012/main" name="Presentation3" id="{29398D0B-90C9-544C-A6FC-AE19BFCCC692}" vid="{4B4CC681-B77A-AB4C-AD62-92A8F50A32EB}"/>
    </a:ext>
  </a:extLst>
</a:theme>
</file>

<file path=ppt/theme/theme2.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lecture1</Template>
  <TotalTime>6750</TotalTime>
  <Words>2358</Words>
  <Application>Microsoft Macintosh PowerPoint</Application>
  <PresentationFormat>On-screen Show (16:9)</PresentationFormat>
  <Paragraphs>489</Paragraphs>
  <Slides>49</Slides>
  <Notes>46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Arial</vt:lpstr>
      <vt:lpstr>Calibri</vt:lpstr>
      <vt:lpstr>Google Sans</vt:lpstr>
      <vt:lpstr>Helvetica</vt:lpstr>
      <vt:lpstr>Helvetica Regular</vt:lpstr>
      <vt:lpstr>Söhne</vt:lpstr>
      <vt:lpstr>Söhne Mono</vt:lpstr>
      <vt:lpstr>presentation-01-light</vt:lpstr>
      <vt:lpstr>presentation-01-dark</vt:lpstr>
      <vt:lpstr>PowerPoint Presentation</vt:lpstr>
      <vt:lpstr>Attendance</vt:lpstr>
      <vt:lpstr>RISC-V Control and Status Instructions</vt:lpstr>
      <vt:lpstr>RISC-V Control and Status Instructions</vt:lpstr>
      <vt:lpstr>RISC-V Control and Status Instructions</vt:lpstr>
      <vt:lpstr>RISC-V Control and Status Instructions</vt:lpstr>
      <vt:lpstr>RISC-V Control and Status Instructions</vt:lpstr>
      <vt:lpstr>RISC-V Control and Status Instructions</vt:lpstr>
      <vt:lpstr>RISC-V Control and Status Instructions</vt:lpstr>
      <vt:lpstr>RISC-V Control and Status Instructions</vt:lpstr>
      <vt:lpstr>RISC-V Control and Status Instructions</vt:lpstr>
      <vt:lpstr>RISC-V Control and Status Instructions</vt:lpstr>
      <vt:lpstr>RISC-V Control and Status Instructions</vt:lpstr>
      <vt:lpstr>RISC-V Control and Status Instructions</vt:lpstr>
      <vt:lpstr>RISC-V Control and Status Instructions</vt:lpstr>
      <vt:lpstr>RISC-V Control and Status Instructions</vt:lpstr>
      <vt:lpstr>RISC-V Registers</vt:lpstr>
      <vt:lpstr>RISC-V Registers</vt:lpstr>
      <vt:lpstr>RISC-V Registers</vt:lpstr>
      <vt:lpstr>RISC-V Registers</vt:lpstr>
      <vt:lpstr>RISC-V Registers</vt:lpstr>
      <vt:lpstr>RISC-V Registers</vt:lpstr>
      <vt:lpstr>RISC-V Registers</vt:lpstr>
      <vt:lpstr>RISC-V Registers</vt:lpstr>
      <vt:lpstr>RISC-V Registers</vt:lpstr>
      <vt:lpstr>RISC-V Registers</vt:lpstr>
      <vt:lpstr>RISC-V Registers</vt:lpstr>
      <vt:lpstr>Review: Digital Circuits </vt:lpstr>
      <vt:lpstr>Combinational Circuits </vt:lpstr>
      <vt:lpstr>Combinational Circuits </vt:lpstr>
      <vt:lpstr>Combinational Circuits </vt:lpstr>
      <vt:lpstr>Sequential Circuits </vt:lpstr>
      <vt:lpstr>Sequential Circuits </vt:lpstr>
      <vt:lpstr>Applications of D-Flip-Flop</vt:lpstr>
      <vt:lpstr>Finite State Machines</vt:lpstr>
      <vt:lpstr>Finite State Machines</vt:lpstr>
      <vt:lpstr>Finite State Machines</vt:lpstr>
      <vt:lpstr>Finite State Machines</vt:lpstr>
      <vt:lpstr>Finite State Machines</vt:lpstr>
      <vt:lpstr>RISC-V CPU Implementation</vt:lpstr>
      <vt:lpstr>Basic RISC-V CPU Datapath</vt:lpstr>
      <vt:lpstr>Basic RISC-V CPU Datapath</vt:lpstr>
      <vt:lpstr>Basic RISC-V CPU Datapath</vt:lpstr>
      <vt:lpstr>Basic RISC-V CPU Datapath</vt:lpstr>
      <vt:lpstr>Basic RISC-V CPU Datapath</vt:lpstr>
      <vt:lpstr>Basic RISC-V CPU Datapath</vt:lpstr>
      <vt:lpstr>Basic RISC-V CPU Datapath</vt:lpstr>
      <vt:lpstr>Basic RISC-V CPU Control Path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Tine, Blaise</dc:creator>
  <cp:lastModifiedBy>Tejas Kamtam</cp:lastModifiedBy>
  <cp:revision>191</cp:revision>
  <dcterms:created xsi:type="dcterms:W3CDTF">2024-01-01T04:16:23Z</dcterms:created>
  <dcterms:modified xsi:type="dcterms:W3CDTF">2024-01-26T02:01:20Z</dcterms:modified>
</cp:coreProperties>
</file>